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6" r:id="rId28"/>
    <p:sldId id="285" r:id="rId29"/>
    <p:sldId id="287" r:id="rId30"/>
    <p:sldId id="284" r:id="rId31"/>
    <p:sldId id="281" r:id="rId32"/>
    <p:sldId id="282" r:id="rId33"/>
    <p:sldId id="289" r:id="rId34"/>
    <p:sldId id="290" r:id="rId35"/>
    <p:sldId id="291" r:id="rId36"/>
    <p:sldId id="292" r:id="rId37"/>
    <p:sldId id="28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48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63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74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21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87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36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90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6726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3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157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259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2C9D8-3E76-4919-B7DD-86814B937508}" type="datetimeFigureOut">
              <a:rPr lang="zh-CN" altLang="en-US" smtClean="0"/>
              <a:t>2022/11/30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BADADA9-95A2-45F2-BDA0-F482F274E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4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11" Type="http://schemas.openxmlformats.org/officeDocument/2006/relationships/image" Target="../media/image52.wmf"/><Relationship Id="rId5" Type="http://schemas.openxmlformats.org/officeDocument/2006/relationships/image" Target="../media/image55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54.png"/><Relationship Id="rId9" Type="http://schemas.openxmlformats.org/officeDocument/2006/relationships/image" Target="../media/image5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8F825-C101-4BFE-B720-8D6843698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雷达信号处理学习汇报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4C1FCC-A6F3-43D8-BB72-9C42B3BAF5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范乐乐</a:t>
            </a:r>
          </a:p>
        </p:txBody>
      </p:sp>
    </p:spTree>
    <p:extLst>
      <p:ext uri="{BB962C8B-B14F-4D97-AF65-F5344CB8AC3E}">
        <p14:creationId xmlns:p14="http://schemas.microsoft.com/office/powerpoint/2010/main" val="61382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测速原理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298EC5-C9BA-4185-8CD7-DC44EF07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85" y="1324250"/>
            <a:ext cx="4533051" cy="145143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0CDBDF6-AC59-4702-ADCD-A44F76DF6A75}"/>
              </a:ext>
            </a:extLst>
          </p:cNvPr>
          <p:cNvSpPr txBox="1">
            <a:spLocks/>
          </p:cNvSpPr>
          <p:nvPr/>
        </p:nvSpPr>
        <p:spPr>
          <a:xfrm>
            <a:off x="1102367" y="1437743"/>
            <a:ext cx="5426314" cy="1633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/>
              <a:t>对于同距离多个目标不同速度的情况</a:t>
            </a:r>
            <a:endParaRPr lang="en-US" altLang="zh-CN" sz="1600" b="0" dirty="0"/>
          </a:p>
          <a:p>
            <a:pPr lvl="1"/>
            <a:r>
              <a:rPr lang="zh-CN" altLang="en-US" sz="1400" dirty="0"/>
              <a:t>多个目标的距离峰值位置重合，简单相位比较技术无效</a:t>
            </a:r>
            <a:endParaRPr lang="en-US" altLang="zh-CN" sz="1400" dirty="0"/>
          </a:p>
          <a:p>
            <a:pPr lvl="1"/>
            <a:r>
              <a:rPr lang="zh-CN" altLang="en-US" sz="1400" dirty="0"/>
              <a:t>此时雷达发射</a:t>
            </a:r>
            <a:r>
              <a:rPr lang="en-US" altLang="zh-CN" sz="1400" dirty="0"/>
              <a:t>N</a:t>
            </a:r>
            <a:r>
              <a:rPr lang="zh-CN" altLang="en-US" sz="1400" dirty="0"/>
              <a:t>个等间隔</a:t>
            </a:r>
            <a:r>
              <a:rPr lang="en-US" altLang="zh-CN" sz="1400" dirty="0"/>
              <a:t>LFMCW</a:t>
            </a:r>
            <a:r>
              <a:rPr lang="zh-CN" altLang="en-US" sz="1400" dirty="0"/>
              <a:t>脉冲（</a:t>
            </a:r>
            <a:r>
              <a:rPr lang="en-US" altLang="zh-CN" sz="1400" dirty="0"/>
              <a:t>chirp</a:t>
            </a:r>
            <a:r>
              <a:rPr lang="zh-CN" altLang="en-US" sz="1400" dirty="0"/>
              <a:t>），一帧</a:t>
            </a:r>
            <a:r>
              <a:rPr lang="en-US" altLang="zh-CN" sz="1400" dirty="0"/>
              <a:t>chirp</a:t>
            </a:r>
            <a:r>
              <a:rPr lang="zh-CN" altLang="en-US" sz="1400" dirty="0"/>
              <a:t>信号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64C8AA-8C20-4D6B-8BEF-1AC9EEE4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71" y="2775684"/>
            <a:ext cx="3669606" cy="32437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114F6D-372A-4747-AE21-065E7D98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951" y="3429000"/>
            <a:ext cx="3948477" cy="228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速度分辨率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0CDBDF6-AC59-4702-ADCD-A44F76DF6A75}"/>
              </a:ext>
            </a:extLst>
          </p:cNvPr>
          <p:cNvSpPr txBox="1">
            <a:spLocks/>
          </p:cNvSpPr>
          <p:nvPr/>
        </p:nvSpPr>
        <p:spPr>
          <a:xfrm>
            <a:off x="1102367" y="1437743"/>
            <a:ext cx="5426314" cy="1633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8A515B-FE46-4983-9DB1-8D048095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96" y="2135531"/>
            <a:ext cx="4109233" cy="25416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671DD8-1062-4E66-AFF9-075617F0826C}"/>
                  </a:ext>
                </a:extLst>
              </p:cNvPr>
              <p:cNvSpPr txBox="1"/>
              <p:nvPr/>
            </p:nvSpPr>
            <p:spPr>
              <a:xfrm>
                <a:off x="5572208" y="2249747"/>
                <a:ext cx="4037526" cy="964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A671DD8-1062-4E66-AFF9-075617F08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208" y="2249747"/>
                <a:ext cx="4037526" cy="9643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B8D2779-1CAA-461F-B7E8-F1BA02EC0FDB}"/>
              </a:ext>
            </a:extLst>
          </p:cNvPr>
          <p:cNvSpPr txBox="1"/>
          <p:nvPr/>
        </p:nvSpPr>
        <p:spPr>
          <a:xfrm>
            <a:off x="5776175" y="3969912"/>
            <a:ext cx="396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同样，</a:t>
            </a:r>
            <a:r>
              <a:rPr lang="en-US" altLang="zh-CN" dirty="0"/>
              <a:t>1DFFT,2DFFT</a:t>
            </a:r>
            <a:r>
              <a:rPr lang="zh-CN" altLang="en-US" dirty="0"/>
              <a:t>之后</a:t>
            </a:r>
            <a:r>
              <a:rPr lang="en-US" altLang="zh-CN" dirty="0"/>
              <a:t> </a:t>
            </a:r>
            <a:r>
              <a:rPr lang="zh-CN" altLang="en-US" dirty="0"/>
              <a:t>峰值检测可以确定目标的</a:t>
            </a:r>
            <a:r>
              <a:rPr lang="en-US" altLang="zh-CN" dirty="0" err="1"/>
              <a:t>DopplerBin</a:t>
            </a:r>
            <a:r>
              <a:rPr lang="zh-CN" altLang="en-US" dirty="0"/>
              <a:t>，从而求得目标速度</a:t>
            </a:r>
          </a:p>
        </p:txBody>
      </p:sp>
    </p:spTree>
    <p:extLst>
      <p:ext uri="{BB962C8B-B14F-4D97-AF65-F5344CB8AC3E}">
        <p14:creationId xmlns:p14="http://schemas.microsoft.com/office/powerpoint/2010/main" val="200110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测角原理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0CDBDF6-AC59-4702-ADCD-A44F76DF6A75}"/>
              </a:ext>
            </a:extLst>
          </p:cNvPr>
          <p:cNvSpPr txBox="1">
            <a:spLocks/>
          </p:cNvSpPr>
          <p:nvPr/>
        </p:nvSpPr>
        <p:spPr>
          <a:xfrm>
            <a:off x="1102367" y="1437743"/>
            <a:ext cx="5426314" cy="1633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400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D6DA514F-C323-4115-84D3-CC69154913B2}"/>
              </a:ext>
            </a:extLst>
          </p:cNvPr>
          <p:cNvSpPr txBox="1">
            <a:spLocks/>
          </p:cNvSpPr>
          <p:nvPr/>
        </p:nvSpPr>
        <p:spPr>
          <a:xfrm>
            <a:off x="1135183" y="1437743"/>
            <a:ext cx="5360682" cy="1092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测角也称为到达角估计（</a:t>
            </a:r>
            <a:r>
              <a:rPr lang="en-US" altLang="zh-CN" dirty="0"/>
              <a:t>DOA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这里只讲方位角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1B7514-B110-4309-8277-B8447938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15" y="1163194"/>
            <a:ext cx="4036584" cy="16578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966E92-8827-4CD7-91B4-14AB3B51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36" y="3429000"/>
            <a:ext cx="2839662" cy="19277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88E88A-C260-4816-B4D4-04D0D32478AC}"/>
              </a:ext>
            </a:extLst>
          </p:cNvPr>
          <p:cNvSpPr txBox="1"/>
          <p:nvPr/>
        </p:nvSpPr>
        <p:spPr>
          <a:xfrm>
            <a:off x="7875431" y="4837284"/>
            <a:ext cx="495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至少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B8DFB6F-FC89-4F98-AEBA-04B9A20A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270" y="2358143"/>
            <a:ext cx="4239364" cy="19760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4F0F02-2D84-4D6E-AFDE-94E87EF63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67" y="4488758"/>
            <a:ext cx="4239365" cy="102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2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测角原理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0CDBDF6-AC59-4702-ADCD-A44F76DF6A75}"/>
              </a:ext>
            </a:extLst>
          </p:cNvPr>
          <p:cNvSpPr txBox="1">
            <a:spLocks/>
          </p:cNvSpPr>
          <p:nvPr/>
        </p:nvSpPr>
        <p:spPr>
          <a:xfrm>
            <a:off x="1102367" y="1437743"/>
            <a:ext cx="5426314" cy="1633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917797-8579-46A9-921B-B77236A7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2" y="1506465"/>
            <a:ext cx="3525443" cy="44510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6A073C-FDE6-43A8-ABE3-4C261B48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061" y="1115393"/>
            <a:ext cx="3910257" cy="48295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CBE868-748F-4FB3-B288-5F44338E4E22}"/>
                  </a:ext>
                </a:extLst>
              </p:cNvPr>
              <p:cNvSpPr txBox="1"/>
              <p:nvPr/>
            </p:nvSpPr>
            <p:spPr>
              <a:xfrm>
                <a:off x="4551126" y="1437743"/>
                <a:ext cx="2761561" cy="4494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多个均匀放置的天线可使用</a:t>
                </a:r>
                <a:r>
                  <a:rPr lang="en-US" altLang="zh-CN" dirty="0"/>
                  <a:t>FFT</a:t>
                </a:r>
                <a:r>
                  <a:rPr lang="zh-CN" altLang="en-US" dirty="0"/>
                  <a:t>来估计角度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其他测角方法还有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DBF</a:t>
                </a:r>
                <a:r>
                  <a:rPr lang="zh-CN" altLang="en-US" dirty="0"/>
                  <a:t>扫描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Capon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超分辨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MUSIC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ESPRIT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压缩感知等</a:t>
                </a:r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角度分辨率正比于天线尺寸，即天线阵列大小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角度分辨率（瑞利准则）一般为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CBE868-748F-4FB3-B288-5F44338E4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126" y="1437743"/>
                <a:ext cx="2761561" cy="4494500"/>
              </a:xfrm>
              <a:prstGeom prst="rect">
                <a:avLst/>
              </a:prstGeom>
              <a:blipFill>
                <a:blip r:embed="rId4"/>
                <a:stretch>
                  <a:fillRect l="-1545" t="-814" r="-97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18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波束形成（</a:t>
            </a:r>
            <a:r>
              <a:rPr lang="en-US" altLang="zh-CN" dirty="0"/>
              <a:t>beamforming</a:t>
            </a:r>
            <a:r>
              <a:rPr lang="zh-CN" altLang="en-US" dirty="0"/>
              <a:t>）原理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0CDBDF6-AC59-4702-ADCD-A44F76DF6A75}"/>
              </a:ext>
            </a:extLst>
          </p:cNvPr>
          <p:cNvSpPr txBox="1">
            <a:spLocks/>
          </p:cNvSpPr>
          <p:nvPr/>
        </p:nvSpPr>
        <p:spPr>
          <a:xfrm>
            <a:off x="1102367" y="1509503"/>
            <a:ext cx="5426314" cy="3979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/>
              <a:t>最早用于相控阵雷达，发射波束形成</a:t>
            </a:r>
            <a:endParaRPr lang="en-US" altLang="zh-CN" sz="1600" b="0" dirty="0"/>
          </a:p>
          <a:p>
            <a:endParaRPr lang="en-US" altLang="zh-CN" sz="1600" b="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B088B4-2744-488D-9AB6-0A876E741615}"/>
              </a:ext>
            </a:extLst>
          </p:cNvPr>
          <p:cNvSpPr txBox="1"/>
          <p:nvPr/>
        </p:nvSpPr>
        <p:spPr>
          <a:xfrm>
            <a:off x="7637172" y="5157309"/>
            <a:ext cx="5330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i="1" dirty="0"/>
              <a:t>参考资料：</a:t>
            </a:r>
            <a:endParaRPr lang="en-US" altLang="zh-CN" sz="1100" i="1" dirty="0"/>
          </a:p>
          <a:p>
            <a:r>
              <a:rPr lang="en-US" altLang="zh-CN" sz="1100" i="1" dirty="0"/>
              <a:t>《</a:t>
            </a:r>
            <a:r>
              <a:rPr lang="zh-CN" altLang="en-US" sz="1100" i="1" dirty="0"/>
              <a:t>阵列信号处理及</a:t>
            </a:r>
            <a:r>
              <a:rPr lang="en-US" altLang="zh-CN" sz="1100" i="1" dirty="0"/>
              <a:t>MATLAB</a:t>
            </a:r>
            <a:r>
              <a:rPr lang="zh-CN" altLang="en-US" sz="1100" i="1" dirty="0"/>
              <a:t>实现</a:t>
            </a:r>
            <a:r>
              <a:rPr lang="en-US" altLang="zh-CN" sz="1100" i="1" dirty="0"/>
              <a:t>》</a:t>
            </a:r>
            <a:r>
              <a:rPr lang="zh-CN" altLang="en-US" sz="1100" i="1" dirty="0"/>
              <a:t>，张小飞</a:t>
            </a:r>
            <a:endParaRPr lang="en-US" altLang="zh-CN" sz="1100" i="1" dirty="0"/>
          </a:p>
          <a:p>
            <a:r>
              <a:rPr lang="en-US" altLang="zh-CN" sz="1100" i="1" dirty="0"/>
              <a:t>《</a:t>
            </a:r>
            <a:r>
              <a:rPr lang="en-US" altLang="zh-CN" sz="1100" b="0" i="1" dirty="0">
                <a:solidFill>
                  <a:srgbClr val="000000"/>
                </a:solidFill>
                <a:effectLst/>
                <a:latin typeface="AdvTT5ada87cc"/>
              </a:rPr>
              <a:t>Radar Signal Processing for Autonomous Driving</a:t>
            </a:r>
            <a:r>
              <a:rPr lang="en-US" altLang="zh-CN" sz="1100" i="1" dirty="0"/>
              <a:t>》</a:t>
            </a:r>
            <a:r>
              <a:rPr lang="zh-CN" altLang="en-US" sz="1100" i="1" dirty="0"/>
              <a:t>，</a:t>
            </a:r>
            <a:r>
              <a:rPr lang="en-US" altLang="zh-CN" sz="1100" b="0" i="1" dirty="0">
                <a:solidFill>
                  <a:srgbClr val="000000"/>
                </a:solidFill>
                <a:effectLst/>
                <a:latin typeface="AdvTT5ada87cc"/>
              </a:rPr>
              <a:t>Jonah </a:t>
            </a:r>
            <a:r>
              <a:rPr lang="en-US" altLang="zh-CN" sz="1100" b="0" i="1" dirty="0" err="1">
                <a:solidFill>
                  <a:srgbClr val="000000"/>
                </a:solidFill>
                <a:effectLst/>
                <a:latin typeface="AdvTT5ada87cc"/>
              </a:rPr>
              <a:t>Gamba</a:t>
            </a:r>
            <a:endParaRPr lang="en-US" altLang="zh-CN" sz="1100" i="1" dirty="0"/>
          </a:p>
          <a:p>
            <a:r>
              <a:rPr lang="zh-CN" altLang="en-US" sz="1100" i="1" dirty="0"/>
              <a:t>公众号，知乎，</a:t>
            </a:r>
            <a:r>
              <a:rPr lang="en-US" altLang="zh-CN" sz="1100" i="1" dirty="0"/>
              <a:t>CSDN</a:t>
            </a:r>
            <a:r>
              <a:rPr lang="zh-CN" altLang="en-US" sz="1100" i="1" dirty="0"/>
              <a:t>：调皮连续波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8F3CB9-4A38-4F9D-986E-55D6137A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172" y="1362013"/>
            <a:ext cx="2883646" cy="18602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ACEA00-5F64-4BEA-9643-952823FB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1945699"/>
            <a:ext cx="5876142" cy="13684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1A79A08-0718-4B83-8BBC-072873632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929" y="3389383"/>
            <a:ext cx="1777418" cy="4227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92E262E-BB70-48AF-BDD5-DD860B57A7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0270" y="3849980"/>
                <a:ext cx="6114096" cy="68710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0" dirty="0"/>
                  <a:t>首先估计目标方位角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1600" b="0" dirty="0"/>
                  <a:t>，而后计算最优阵元加权向量，赋予每个阵元不同的加权相位，从而使得天线波束指向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1600" b="0" dirty="0"/>
                  <a:t>,</a:t>
                </a:r>
                <a:r>
                  <a:rPr lang="zh-CN" altLang="en-US" sz="1600" b="0" dirty="0"/>
                  <a:t>以获取目标的最大响应</a:t>
                </a:r>
                <a:endParaRPr lang="en-US" altLang="zh-CN" sz="1600" b="0" dirty="0"/>
              </a:p>
            </p:txBody>
          </p:sp>
        </mc:Choice>
        <mc:Fallback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692E262E-BB70-48AF-BDD5-DD860B57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70" y="3849980"/>
                <a:ext cx="6114096" cy="687107"/>
              </a:xfrm>
              <a:prstGeom prst="rect">
                <a:avLst/>
              </a:prstGeom>
              <a:blipFill>
                <a:blip r:embed="rId5"/>
                <a:stretch>
                  <a:fillRect l="-299" b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AC9E71-80CF-426C-8BA8-9463BF245747}"/>
                  </a:ext>
                </a:extLst>
              </p:cNvPr>
              <p:cNvSpPr txBox="1"/>
              <p:nvPr/>
            </p:nvSpPr>
            <p:spPr>
              <a:xfrm>
                <a:off x="7553458" y="3429000"/>
                <a:ext cx="386366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我们使用的是接收</a:t>
                </a:r>
                <a:r>
                  <a:rPr lang="en-US" altLang="zh-CN" dirty="0"/>
                  <a:t>DBF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发射与接收时对阵元不进行加权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接收后根据目标检测结果，对各阵元通道进行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扫描</m:t>
                    </m:r>
                  </m:oMath>
                </a14:m>
                <a:r>
                  <a:rPr lang="zh-CN" altLang="en-US" dirty="0"/>
                  <a:t>加权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若目标信号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dirty="0"/>
                  <a:t>取得最大功率，则认为目标方位角为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AC9E71-80CF-426C-8BA8-9463BF24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458" y="3429000"/>
                <a:ext cx="3863662" cy="1754326"/>
              </a:xfrm>
              <a:prstGeom prst="rect">
                <a:avLst/>
              </a:prstGeom>
              <a:blipFill>
                <a:blip r:embed="rId6"/>
                <a:stretch>
                  <a:fillRect l="-946" t="-2787" b="-4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EAB92C64-F637-4B22-A170-233FE5034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877" y="4612278"/>
            <a:ext cx="5269337" cy="8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波束形成</a:t>
            </a:r>
          </a:p>
        </p:txBody>
      </p:sp>
      <p:pic>
        <p:nvPicPr>
          <p:cNvPr id="4" name="1652896079583">
            <a:hlinkClick r:id="" action="ppaction://media"/>
            <a:extLst>
              <a:ext uri="{FF2B5EF4-FFF2-40B4-BE49-F238E27FC236}">
                <a16:creationId xmlns:a16="http://schemas.microsoft.com/office/drawing/2014/main" id="{F0979607-FAD9-4600-840A-DC2C9069F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1813" y="1590539"/>
            <a:ext cx="4416953" cy="3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阵列</a:t>
            </a:r>
            <a:r>
              <a:rPr lang="zh-CN" altLang="en-US" sz="3200" b="0" dirty="0"/>
              <a:t>信号模型</a:t>
            </a:r>
            <a:endParaRPr lang="en-US" altLang="zh-CN" sz="32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31F339-A749-4D77-A017-1C1C3C5F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61" y="1603851"/>
            <a:ext cx="5292046" cy="4751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D8F219-13DE-45EB-A397-29C18A07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22" y="2120692"/>
            <a:ext cx="4538125" cy="26166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7DDCD33-6359-4C28-979A-681C0D4F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1" y="2078973"/>
            <a:ext cx="5292046" cy="149014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694CABF-8DA0-477F-B3B4-6B8DC5ED4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60" y="3733580"/>
            <a:ext cx="5292047" cy="217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en-US" altLang="zh-CN" dirty="0"/>
              <a:t>Digital Beamforming (DBF)</a:t>
            </a:r>
            <a:r>
              <a:rPr lang="zh-CN" altLang="en-US" dirty="0"/>
              <a:t>求角原理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F0CDBDF6-AC59-4702-ADCD-A44F76DF6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366" y="1509502"/>
                <a:ext cx="9603274" cy="5645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0" dirty="0"/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=[−</m:t>
                    </m:r>
                    <m:f>
                      <m:f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𝐹𝑂𝑉</m:t>
                        </m:r>
                      </m:num>
                      <m:den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𝐹𝑂𝑉</m:t>
                        </m:r>
                      </m:num>
                      <m:den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]  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分别</m:t>
                    </m:r>
                  </m:oMath>
                </a14:m>
                <a:r>
                  <a:rPr lang="zh-CN" altLang="en-US" sz="1600" b="0" dirty="0"/>
                  <a:t>计算最优权矢量</a:t>
                </a:r>
                <a:r>
                  <a:rPr lang="en-US" altLang="zh-CN" sz="1600" b="0" dirty="0"/>
                  <a:t>w</a:t>
                </a:r>
                <a:r>
                  <a:rPr lang="zh-CN" altLang="en-US" sz="1600" b="0" dirty="0"/>
                  <a:t>，</a:t>
                </a:r>
                <a:r>
                  <a:rPr lang="zh-CN" altLang="en-US" sz="1600" dirty="0"/>
                  <a:t>代</a:t>
                </a:r>
                <a:r>
                  <a:rPr lang="zh-CN" altLang="en-US" sz="1600" b="0" dirty="0"/>
                  <a:t>入右式计算</a:t>
                </a:r>
                <a:r>
                  <a:rPr lang="zh-CN" altLang="en-US" sz="1600" dirty="0"/>
                  <a:t>功率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，进行峰值检测，取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i="1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b="0" dirty="0"/>
                  <a:t> </a:t>
                </a:r>
              </a:p>
              <a:p>
                <a:endParaRPr lang="en-US" altLang="zh-CN" sz="1600" b="0" dirty="0"/>
              </a:p>
            </p:txBody>
          </p:sp>
        </mc:Choice>
        <mc:Fallback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F0CDBDF6-AC59-4702-ADCD-A44F76DF6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66" y="1509502"/>
                <a:ext cx="9603274" cy="564565"/>
              </a:xfrm>
              <a:prstGeom prst="rect">
                <a:avLst/>
              </a:prstGeom>
              <a:blipFill>
                <a:blip r:embed="rId2"/>
                <a:stretch>
                  <a:fillRect l="-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F612C0E-9C99-4055-8D62-3EACCF3D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97" y="2074068"/>
            <a:ext cx="2895600" cy="962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4AADC3-A305-438D-829F-51EF12FB6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997" y="3880214"/>
            <a:ext cx="2962275" cy="9429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E0AD7CD-B4C4-4DF5-A586-D9061A56C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512" y="2235992"/>
            <a:ext cx="50673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3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en-US" altLang="zh-CN" dirty="0"/>
              <a:t>Digital Beamforming (DBF)</a:t>
            </a:r>
            <a:r>
              <a:rPr lang="zh-CN" altLang="en-US" dirty="0"/>
              <a:t>原理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F0CDBDF6-AC59-4702-ADCD-A44F76DF6A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2367" y="1509502"/>
                <a:ext cx="5426314" cy="111964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0" dirty="0"/>
                  <a:t>对于</a:t>
                </a:r>
                <a:r>
                  <a:rPr lang="zh-CN" altLang="en-US" sz="1600" b="1" dirty="0"/>
                  <a:t>非均匀阵</a:t>
                </a:r>
                <a:r>
                  <a:rPr lang="zh-CN" altLang="en-US" sz="1600" b="0" dirty="0"/>
                  <a:t>（需满足最小冗余阵）</a:t>
                </a:r>
                <a:endParaRPr lang="en-US" altLang="zh-CN" sz="1600" b="0" dirty="0"/>
              </a:p>
              <a:p>
                <a:r>
                  <a:rPr lang="zh-CN" altLang="en-US" sz="1600" dirty="0"/>
                  <a:t>计算方向矢量时，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zh-CN" altLang="en-US" sz="1600" dirty="0"/>
                  <a:t>取该阵元相对于基准点的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实际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1600" b="0" dirty="0"/>
                  <a:t> </a:t>
                </a:r>
              </a:p>
              <a:p>
                <a:endParaRPr lang="en-US" altLang="zh-CN" sz="1600" b="0" dirty="0"/>
              </a:p>
            </p:txBody>
          </p:sp>
        </mc:Choice>
        <mc:Fallback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F0CDBDF6-AC59-4702-ADCD-A44F76DF6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67" y="1509502"/>
                <a:ext cx="5426314" cy="1119641"/>
              </a:xfrm>
              <a:prstGeom prst="rect">
                <a:avLst/>
              </a:prstGeom>
              <a:blipFill>
                <a:blip r:embed="rId2"/>
                <a:stretch>
                  <a:fillRect l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3A58DCB2-9C3D-4395-828A-3AB85A7E1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64" y="2545431"/>
            <a:ext cx="8553770" cy="3147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713353-C338-4B9F-AF5B-1E336860C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393" y="1528697"/>
            <a:ext cx="3665309" cy="5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88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车载毫米波雷达系统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0CDBDF6-AC59-4702-ADCD-A44F76DF6A75}"/>
              </a:ext>
            </a:extLst>
          </p:cNvPr>
          <p:cNvSpPr txBox="1">
            <a:spLocks/>
          </p:cNvSpPr>
          <p:nvPr/>
        </p:nvSpPr>
        <p:spPr>
          <a:xfrm>
            <a:off x="1130270" y="1481070"/>
            <a:ext cx="5426314" cy="1119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/>
              <a:t>天线（</a:t>
            </a:r>
            <a:r>
              <a:rPr lang="en-US" altLang="zh-CN" sz="1600" b="0" dirty="0"/>
              <a:t>PCB</a:t>
            </a:r>
            <a:r>
              <a:rPr lang="zh-CN" altLang="en-US" sz="1600" b="0" dirty="0"/>
              <a:t>）</a:t>
            </a:r>
            <a:endParaRPr lang="en-US" altLang="zh-CN" sz="1600" b="0" dirty="0"/>
          </a:p>
          <a:p>
            <a:r>
              <a:rPr lang="zh-CN" altLang="en-US" sz="1600" b="0" dirty="0"/>
              <a:t>射频前端</a:t>
            </a:r>
            <a:r>
              <a:rPr lang="en-US" altLang="zh-CN" sz="1600" b="0" dirty="0"/>
              <a:t>IC chip</a:t>
            </a:r>
          </a:p>
          <a:p>
            <a:r>
              <a:rPr lang="en-US" altLang="zh-CN" sz="1600" dirty="0"/>
              <a:t>MCU</a:t>
            </a:r>
            <a:r>
              <a:rPr lang="zh-CN" altLang="en-US" sz="1600" dirty="0"/>
              <a:t>（</a:t>
            </a:r>
            <a:r>
              <a:rPr lang="en-US" altLang="zh-CN" sz="1600" dirty="0"/>
              <a:t>NXP S32R274/294</a:t>
            </a:r>
            <a:r>
              <a:rPr lang="zh-CN" altLang="en-US" sz="1600" dirty="0"/>
              <a:t>）</a:t>
            </a:r>
            <a:r>
              <a:rPr lang="en-US" altLang="zh-CN" sz="1600" dirty="0"/>
              <a:t>/MPU(NXP S32R274/294)</a:t>
            </a:r>
            <a:endParaRPr lang="en-US" altLang="zh-CN" sz="1600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55F855-8202-4B9F-A111-E6802E14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77" y="862668"/>
            <a:ext cx="4869355" cy="15990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4BA428-14C0-47F9-8461-97B854F2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68" y="2629143"/>
            <a:ext cx="5668897" cy="33661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715950-B2A9-4ACF-B6FC-7F057740B2E5}"/>
              </a:ext>
            </a:extLst>
          </p:cNvPr>
          <p:cNvSpPr txBox="1"/>
          <p:nvPr/>
        </p:nvSpPr>
        <p:spPr>
          <a:xfrm>
            <a:off x="9189703" y="4780476"/>
            <a:ext cx="1160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/>
              <a:t>参考资料：</a:t>
            </a:r>
            <a:endParaRPr lang="en-US" altLang="zh-CN" sz="1400" i="1" dirty="0"/>
          </a:p>
          <a:p>
            <a:r>
              <a:rPr lang="en-US" altLang="zh-CN" sz="1400" i="1" dirty="0"/>
              <a:t>NXP.com</a:t>
            </a:r>
          </a:p>
          <a:p>
            <a:r>
              <a:rPr lang="en-US" altLang="zh-CN" sz="1400" i="1" dirty="0"/>
              <a:t>TI.com</a:t>
            </a:r>
            <a:endParaRPr lang="zh-CN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90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36676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BDF95-A885-4E45-8540-D03ABF2F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493949"/>
            <a:ext cx="9603275" cy="4250028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dirty="0"/>
              <a:t>毫米波雷达基础</a:t>
            </a:r>
            <a:endParaRPr lang="en-US" altLang="zh-CN" dirty="0"/>
          </a:p>
          <a:p>
            <a:pPr lvl="1"/>
            <a:r>
              <a:rPr lang="zh-CN" altLang="en-US" dirty="0"/>
              <a:t>调频连续波</a:t>
            </a:r>
            <a:r>
              <a:rPr lang="en-US" altLang="zh-CN" dirty="0"/>
              <a:t>FMCW</a:t>
            </a:r>
          </a:p>
          <a:p>
            <a:pPr lvl="1"/>
            <a:r>
              <a:rPr lang="zh-CN" altLang="en-US" dirty="0"/>
              <a:t>测距（</a:t>
            </a:r>
            <a:r>
              <a:rPr lang="en-US" altLang="zh-CN" dirty="0"/>
              <a:t>1DFFT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测速（</a:t>
            </a:r>
            <a:r>
              <a:rPr lang="en-US" altLang="zh-CN" dirty="0"/>
              <a:t>2DFFT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测角（</a:t>
            </a:r>
            <a:r>
              <a:rPr lang="en-US" altLang="zh-CN" dirty="0"/>
              <a:t>DOA</a:t>
            </a:r>
            <a:r>
              <a:rPr lang="zh-CN" altLang="en-US" dirty="0"/>
              <a:t>：</a:t>
            </a:r>
            <a:r>
              <a:rPr lang="en-US" altLang="zh-CN" dirty="0"/>
              <a:t>DBF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车载毫米波雷达系统</a:t>
            </a:r>
            <a:endParaRPr lang="en-US" altLang="zh-CN" dirty="0"/>
          </a:p>
          <a:p>
            <a:pPr lvl="1"/>
            <a:r>
              <a:rPr lang="zh-CN" altLang="en-US" dirty="0"/>
              <a:t>信号处理流程（</a:t>
            </a:r>
            <a:r>
              <a:rPr lang="en-US" altLang="zh-CN" dirty="0"/>
              <a:t>1DFT</a:t>
            </a:r>
            <a:r>
              <a:rPr lang="zh-CN" altLang="en-US" dirty="0"/>
              <a:t>，</a:t>
            </a:r>
            <a:r>
              <a:rPr lang="en-US" altLang="zh-CN" dirty="0"/>
              <a:t>2DFT</a:t>
            </a:r>
            <a:r>
              <a:rPr lang="zh-CN" altLang="en-US" dirty="0"/>
              <a:t>，目标检测，求距，解速度模糊，求速，多普勒相移补偿，求角）</a:t>
            </a:r>
            <a:endParaRPr lang="en-US" altLang="zh-CN" dirty="0"/>
          </a:p>
          <a:p>
            <a:r>
              <a:rPr lang="zh-CN" altLang="en-US" dirty="0"/>
              <a:t>双级联</a:t>
            </a:r>
            <a:r>
              <a:rPr lang="en-US" altLang="zh-CN" dirty="0"/>
              <a:t>A</a:t>
            </a:r>
          </a:p>
          <a:p>
            <a:pPr lvl="1"/>
            <a:r>
              <a:rPr lang="zh-CN" altLang="en-US" dirty="0"/>
              <a:t>系统 </a:t>
            </a:r>
            <a:r>
              <a:rPr lang="en-US" altLang="zh-CN" dirty="0"/>
              <a:t>- 6T8R</a:t>
            </a:r>
            <a:r>
              <a:rPr lang="zh-CN" altLang="en-US" dirty="0"/>
              <a:t>阵列</a:t>
            </a:r>
            <a:endParaRPr lang="en-US" altLang="zh-CN" dirty="0"/>
          </a:p>
          <a:p>
            <a:pPr lvl="1"/>
            <a:r>
              <a:rPr lang="en-US" altLang="zh-CN" dirty="0"/>
              <a:t>MIMO</a:t>
            </a:r>
            <a:r>
              <a:rPr lang="zh-CN" altLang="en-US" dirty="0"/>
              <a:t>原理（等效相位中心）</a:t>
            </a:r>
            <a:endParaRPr lang="en-US" altLang="zh-CN" dirty="0"/>
          </a:p>
          <a:p>
            <a:pPr lvl="1"/>
            <a:r>
              <a:rPr lang="en-US" altLang="zh-CN" dirty="0"/>
              <a:t>TDDDM-MIMO</a:t>
            </a:r>
          </a:p>
          <a:p>
            <a:pPr lvl="1"/>
            <a:r>
              <a:rPr lang="en-US" altLang="zh-CN" dirty="0"/>
              <a:t>MATLAB</a:t>
            </a:r>
            <a:r>
              <a:rPr lang="zh-CN" altLang="en-US" dirty="0"/>
              <a:t>仿真</a:t>
            </a:r>
            <a:endParaRPr lang="en-US" altLang="zh-CN" dirty="0"/>
          </a:p>
          <a:p>
            <a:r>
              <a:rPr lang="zh-CN" altLang="en-US" dirty="0"/>
              <a:t>四级联</a:t>
            </a:r>
            <a:endParaRPr lang="en-US" altLang="zh-CN" dirty="0"/>
          </a:p>
          <a:p>
            <a:pPr lvl="1"/>
            <a:r>
              <a:rPr lang="zh-CN" altLang="en-US" dirty="0"/>
              <a:t>系统 </a:t>
            </a:r>
            <a:r>
              <a:rPr lang="en-US" altLang="zh-CN" dirty="0"/>
              <a:t>–12T16R</a:t>
            </a:r>
            <a:r>
              <a:rPr lang="zh-CN" altLang="en-US" dirty="0"/>
              <a:t>阵列</a:t>
            </a:r>
            <a:endParaRPr lang="en-US" altLang="zh-CN" dirty="0"/>
          </a:p>
          <a:p>
            <a:pPr lvl="1"/>
            <a:r>
              <a:rPr lang="en-US" altLang="zh-CN" dirty="0"/>
              <a:t>TDM-MIMO</a:t>
            </a:r>
          </a:p>
          <a:p>
            <a:pPr lvl="1"/>
            <a:r>
              <a:rPr lang="en-US" altLang="zh-CN" dirty="0"/>
              <a:t>MATLAB</a:t>
            </a:r>
            <a:r>
              <a:rPr lang="zh-CN" altLang="en-US" dirty="0"/>
              <a:t>仿真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541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毫米波雷达信号处理流程</a:t>
            </a:r>
            <a:r>
              <a:rPr lang="en-US" altLang="zh-CN" dirty="0"/>
              <a:t>(TDM)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DFA57D-6A9C-48C6-91AF-20E2B2CDA210}"/>
              </a:ext>
            </a:extLst>
          </p:cNvPr>
          <p:cNvSpPr txBox="1"/>
          <p:nvPr/>
        </p:nvSpPr>
        <p:spPr>
          <a:xfrm>
            <a:off x="571739" y="5005330"/>
            <a:ext cx="6332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/>
              <a:t>参考资料</a:t>
            </a:r>
            <a:endParaRPr lang="en-US" altLang="zh-CN" sz="1400" i="1" dirty="0"/>
          </a:p>
          <a:p>
            <a:r>
              <a:rPr lang="en-US" altLang="zh-CN" sz="1400" i="1" dirty="0"/>
              <a:t>《</a:t>
            </a:r>
            <a:r>
              <a:rPr lang="en-US" altLang="zh-CN" sz="1400" b="0" i="1" dirty="0">
                <a:solidFill>
                  <a:srgbClr val="000000"/>
                </a:solidFill>
                <a:effectLst/>
                <a:latin typeface="AdvTT5ada87cc"/>
              </a:rPr>
              <a:t>Radar Signal Processing for Autonomous Driving</a:t>
            </a:r>
            <a:r>
              <a:rPr lang="en-US" altLang="zh-CN" sz="1400" i="1" dirty="0"/>
              <a:t>》</a:t>
            </a:r>
            <a:r>
              <a:rPr lang="zh-CN" altLang="en-US" sz="1400" i="1" dirty="0"/>
              <a:t>，</a:t>
            </a:r>
            <a:r>
              <a:rPr lang="en-US" altLang="zh-CN" sz="1400" b="0" i="1" dirty="0">
                <a:solidFill>
                  <a:srgbClr val="000000"/>
                </a:solidFill>
                <a:effectLst/>
                <a:latin typeface="AdvTT5ada87cc"/>
              </a:rPr>
              <a:t>Jonah </a:t>
            </a:r>
            <a:r>
              <a:rPr lang="en-US" altLang="zh-CN" sz="1400" b="0" i="1" dirty="0" err="1">
                <a:solidFill>
                  <a:srgbClr val="000000"/>
                </a:solidFill>
                <a:effectLst/>
                <a:latin typeface="AdvTT5ada87cc"/>
              </a:rPr>
              <a:t>Gamba</a:t>
            </a:r>
            <a:endParaRPr lang="en-US" altLang="zh-CN" sz="1400" i="1" dirty="0"/>
          </a:p>
          <a:p>
            <a:r>
              <a:rPr lang="en-US" altLang="zh-CN" sz="1400" i="1" dirty="0"/>
              <a:t>TI: Imaging Radar Using Cascaded </a:t>
            </a:r>
            <a:r>
              <a:rPr lang="en-US" altLang="zh-CN" sz="1400" i="1" dirty="0" err="1"/>
              <a:t>mmWave</a:t>
            </a:r>
            <a:r>
              <a:rPr lang="en-US" altLang="zh-CN" sz="1400" i="1" dirty="0"/>
              <a:t> Sensor Reference Design</a:t>
            </a:r>
          </a:p>
          <a:p>
            <a:r>
              <a:rPr lang="zh-CN" altLang="en-US" sz="1400" i="1" dirty="0"/>
              <a:t>调皮连续波：雷达仿真 </a:t>
            </a:r>
            <a:r>
              <a:rPr lang="en-US" altLang="zh-CN" sz="1400" i="1" dirty="0"/>
              <a:t>| FMCW TDMA-MIMO</a:t>
            </a:r>
            <a:r>
              <a:rPr lang="zh-CN" altLang="en-US" sz="1400" i="1" dirty="0"/>
              <a:t>毫米波雷达信号处理仿真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715C88-463E-4F59-A7A9-F4714E994562}"/>
              </a:ext>
            </a:extLst>
          </p:cNvPr>
          <p:cNvSpPr txBox="1"/>
          <p:nvPr/>
        </p:nvSpPr>
        <p:spPr>
          <a:xfrm>
            <a:off x="653751" y="1579564"/>
            <a:ext cx="525632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距离估计（</a:t>
            </a:r>
            <a:r>
              <a:rPr lang="en-US" altLang="zh-CN" sz="1600" dirty="0"/>
              <a:t>1D-FFT</a:t>
            </a:r>
            <a:r>
              <a:rPr lang="zh-CN" altLang="en-US" sz="1600" dirty="0"/>
              <a:t>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速度估计（</a:t>
            </a:r>
            <a:r>
              <a:rPr lang="en-US" altLang="zh-CN" sz="1600" dirty="0"/>
              <a:t>2D-FFT</a:t>
            </a:r>
            <a:r>
              <a:rPr lang="zh-CN" altLang="en-US" sz="1600" dirty="0"/>
              <a:t>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多通道间的非相干积累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目标检测（</a:t>
            </a:r>
            <a:r>
              <a:rPr lang="en-US" altLang="zh-CN" sz="1600" dirty="0"/>
              <a:t>CFAR : ca-</a:t>
            </a:r>
            <a:r>
              <a:rPr lang="en-US" altLang="zh-CN" sz="1600" dirty="0" err="1"/>
              <a:t>cfar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os-cfar</a:t>
            </a:r>
            <a:r>
              <a:rPr lang="en-US" altLang="zh-CN" sz="1600" dirty="0"/>
              <a:t>, hist</a:t>
            </a:r>
            <a:r>
              <a:rPr lang="zh-CN" altLang="en-US" sz="1600" dirty="0"/>
              <a:t>）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峰值检索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多普勒补偿</a:t>
            </a:r>
            <a:r>
              <a:rPr lang="en-US" altLang="zh-CN" sz="1600" dirty="0"/>
              <a:t>(</a:t>
            </a:r>
            <a:r>
              <a:rPr lang="zh-CN" altLang="en-US" sz="1600" dirty="0"/>
              <a:t>速度解模糊</a:t>
            </a:r>
            <a:r>
              <a:rPr lang="en-US" altLang="zh-CN" sz="1600" dirty="0"/>
              <a:t>)</a:t>
            </a:r>
            <a:endParaRPr lang="zh-CN" alt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DOA</a:t>
            </a:r>
            <a:r>
              <a:rPr lang="zh-CN" altLang="en-US" sz="1600" dirty="0"/>
              <a:t>估计（方位、俯仰）</a:t>
            </a:r>
            <a:endParaRPr lang="en-US" altLang="zh-CN" sz="16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/>
              <a:t>点云输出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3D8DB6F-D434-4E2B-A231-5E77E56AF613}"/>
              </a:ext>
            </a:extLst>
          </p:cNvPr>
          <p:cNvGrpSpPr/>
          <p:nvPr/>
        </p:nvGrpSpPr>
        <p:grpSpPr>
          <a:xfrm>
            <a:off x="7539542" y="4306650"/>
            <a:ext cx="2239266" cy="641487"/>
            <a:chOff x="6686294" y="1933635"/>
            <a:chExt cx="2239266" cy="64148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882A27F-94BA-4149-B4F2-C15FA663B40D}"/>
                </a:ext>
              </a:extLst>
            </p:cNvPr>
            <p:cNvSpPr/>
            <p:nvPr/>
          </p:nvSpPr>
          <p:spPr>
            <a:xfrm>
              <a:off x="6686294" y="1933635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8388BCC-852A-4F64-9C9D-3B0DFABE2B58}"/>
                </a:ext>
              </a:extLst>
            </p:cNvPr>
            <p:cNvSpPr/>
            <p:nvPr/>
          </p:nvSpPr>
          <p:spPr>
            <a:xfrm>
              <a:off x="6686294" y="2023030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61ED78D-921B-4C94-A159-515F6B097F9C}"/>
                </a:ext>
              </a:extLst>
            </p:cNvPr>
            <p:cNvSpPr/>
            <p:nvPr/>
          </p:nvSpPr>
          <p:spPr>
            <a:xfrm>
              <a:off x="6686294" y="2112425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6E17BED-7D86-48E6-A4FA-24C4573187FE}"/>
                </a:ext>
              </a:extLst>
            </p:cNvPr>
            <p:cNvSpPr/>
            <p:nvPr/>
          </p:nvSpPr>
          <p:spPr>
            <a:xfrm>
              <a:off x="6686294" y="2201820"/>
              <a:ext cx="2239266" cy="194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……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F389848-DAFE-4EFD-8AC8-A8C867B227C4}"/>
                </a:ext>
              </a:extLst>
            </p:cNvPr>
            <p:cNvSpPr/>
            <p:nvPr/>
          </p:nvSpPr>
          <p:spPr>
            <a:xfrm>
              <a:off x="6686294" y="2396332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3E6BA9A-863B-466F-B3EB-40233277CAE4}"/>
                </a:ext>
              </a:extLst>
            </p:cNvPr>
            <p:cNvSpPr/>
            <p:nvPr/>
          </p:nvSpPr>
          <p:spPr>
            <a:xfrm>
              <a:off x="6686294" y="2485727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B04B8649-D19F-4AF9-97DC-54BB61854511}"/>
              </a:ext>
            </a:extLst>
          </p:cNvPr>
          <p:cNvSpPr/>
          <p:nvPr/>
        </p:nvSpPr>
        <p:spPr>
          <a:xfrm flipH="1">
            <a:off x="10047323" y="4117884"/>
            <a:ext cx="112778" cy="633334"/>
          </a:xfrm>
          <a:prstGeom prst="leftBrace">
            <a:avLst>
              <a:gd name="adj1" fmla="val 8333"/>
              <a:gd name="adj2" fmla="val 522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BDC65A1-F31E-4754-A035-86B41DED9C2A}"/>
                  </a:ext>
                </a:extLst>
              </p:cNvPr>
              <p:cNvSpPr txBox="1"/>
              <p:nvPr/>
            </p:nvSpPr>
            <p:spPr>
              <a:xfrm>
                <a:off x="10430526" y="4388440"/>
                <a:ext cx="1088135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𝑁𝐶h𝑖𝑟𝑝𝑠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𝐷𝑜𝑝𝑝𝑙𝑒𝑟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𝐵𝑖𝑛𝑠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100" b="0" dirty="0"/>
              </a:p>
              <a:p>
                <a:pPr algn="ctr"/>
                <a:endParaRPr lang="zh-CN" altLang="en-US" sz="1100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BDC65A1-F31E-4754-A035-86B41DED9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526" y="4388440"/>
                <a:ext cx="1088135" cy="430887"/>
              </a:xfrm>
              <a:prstGeom prst="rect">
                <a:avLst/>
              </a:prstGeom>
              <a:blipFill>
                <a:blip r:embed="rId3"/>
                <a:stretch>
                  <a:fillRect l="-25140" r="-21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左大括号 31">
            <a:extLst>
              <a:ext uri="{FF2B5EF4-FFF2-40B4-BE49-F238E27FC236}">
                <a16:creationId xmlns:a16="http://schemas.microsoft.com/office/drawing/2014/main" id="{8524A1F4-4382-4A75-A558-D487FBA97A79}"/>
              </a:ext>
            </a:extLst>
          </p:cNvPr>
          <p:cNvSpPr/>
          <p:nvPr/>
        </p:nvSpPr>
        <p:spPr>
          <a:xfrm rot="16200000">
            <a:off x="8593815" y="3983305"/>
            <a:ext cx="130766" cy="22392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440B24D-F7B4-4AD0-B359-3DB5444B5A0C}"/>
                  </a:ext>
                </a:extLst>
              </p:cNvPr>
              <p:cNvSpPr txBox="1"/>
              <p:nvPr/>
            </p:nvSpPr>
            <p:spPr>
              <a:xfrm>
                <a:off x="8115107" y="5246937"/>
                <a:ext cx="1088135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𝑁𝑆𝑎𝑚𝑝𝑙𝑒𝑠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𝐵𝑖𝑛𝑠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100" b="0" dirty="0"/>
              </a:p>
              <a:p>
                <a:pPr algn="ctr"/>
                <a:endParaRPr lang="zh-CN" altLang="en-US" sz="1100" dirty="0"/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440B24D-F7B4-4AD0-B359-3DB5444B5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107" y="5246937"/>
                <a:ext cx="1088135" cy="430887"/>
              </a:xfrm>
              <a:prstGeom prst="rect">
                <a:avLst/>
              </a:prstGeom>
              <a:blipFill>
                <a:blip r:embed="rId4"/>
                <a:stretch>
                  <a:fillRect l="-25140" r="-21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F5A9E036-7374-4DEA-AD42-336F6CF83426}"/>
              </a:ext>
            </a:extLst>
          </p:cNvPr>
          <p:cNvGrpSpPr/>
          <p:nvPr/>
        </p:nvGrpSpPr>
        <p:grpSpPr>
          <a:xfrm>
            <a:off x="7607189" y="4252840"/>
            <a:ext cx="2239266" cy="641487"/>
            <a:chOff x="6686294" y="1933635"/>
            <a:chExt cx="2239266" cy="641487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0D49825-64CE-4970-A1B6-2F21C8B09E4D}"/>
                </a:ext>
              </a:extLst>
            </p:cNvPr>
            <p:cNvSpPr/>
            <p:nvPr/>
          </p:nvSpPr>
          <p:spPr>
            <a:xfrm>
              <a:off x="6686294" y="1933635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8114182-50C0-49C9-B65E-4636701C0066}"/>
                </a:ext>
              </a:extLst>
            </p:cNvPr>
            <p:cNvSpPr/>
            <p:nvPr/>
          </p:nvSpPr>
          <p:spPr>
            <a:xfrm>
              <a:off x="6686294" y="2023030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991BB87-D36E-4F7B-B638-1FF9FD45DC3F}"/>
                </a:ext>
              </a:extLst>
            </p:cNvPr>
            <p:cNvSpPr/>
            <p:nvPr/>
          </p:nvSpPr>
          <p:spPr>
            <a:xfrm>
              <a:off x="6686294" y="2112425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98BEE237-6E27-4407-90BD-86CEA9BD2E67}"/>
                </a:ext>
              </a:extLst>
            </p:cNvPr>
            <p:cNvSpPr/>
            <p:nvPr/>
          </p:nvSpPr>
          <p:spPr>
            <a:xfrm>
              <a:off x="6686294" y="2201820"/>
              <a:ext cx="2239266" cy="194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……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5B78B2D-F7B1-4306-9BC9-E7F11965C124}"/>
                </a:ext>
              </a:extLst>
            </p:cNvPr>
            <p:cNvSpPr/>
            <p:nvPr/>
          </p:nvSpPr>
          <p:spPr>
            <a:xfrm>
              <a:off x="6686294" y="2396332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2AACD4C-25C6-4089-A278-E2D155CAD03B}"/>
                </a:ext>
              </a:extLst>
            </p:cNvPr>
            <p:cNvSpPr/>
            <p:nvPr/>
          </p:nvSpPr>
          <p:spPr>
            <a:xfrm>
              <a:off x="6686294" y="2485727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8A2B8EE-7327-4CB0-8F1A-44C27A53215F}"/>
              </a:ext>
            </a:extLst>
          </p:cNvPr>
          <p:cNvGrpSpPr/>
          <p:nvPr/>
        </p:nvGrpSpPr>
        <p:grpSpPr>
          <a:xfrm>
            <a:off x="7674836" y="4178216"/>
            <a:ext cx="2239266" cy="641487"/>
            <a:chOff x="6686294" y="1933635"/>
            <a:chExt cx="2239266" cy="641487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B217A9F-8711-41DB-98C5-45F90DF7BBC6}"/>
                </a:ext>
              </a:extLst>
            </p:cNvPr>
            <p:cNvSpPr/>
            <p:nvPr/>
          </p:nvSpPr>
          <p:spPr>
            <a:xfrm>
              <a:off x="6686294" y="1933635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EBF6738-74B5-4883-8623-A869CB8C63CF}"/>
                </a:ext>
              </a:extLst>
            </p:cNvPr>
            <p:cNvSpPr/>
            <p:nvPr/>
          </p:nvSpPr>
          <p:spPr>
            <a:xfrm>
              <a:off x="6686294" y="2023030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48AF20D-EB52-43F1-B2FC-ADF5371D462A}"/>
                </a:ext>
              </a:extLst>
            </p:cNvPr>
            <p:cNvSpPr/>
            <p:nvPr/>
          </p:nvSpPr>
          <p:spPr>
            <a:xfrm>
              <a:off x="6686294" y="2112425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E895C5A7-B002-46B5-8111-81B434AB1CE5}"/>
                </a:ext>
              </a:extLst>
            </p:cNvPr>
            <p:cNvSpPr/>
            <p:nvPr/>
          </p:nvSpPr>
          <p:spPr>
            <a:xfrm>
              <a:off x="6686294" y="2201820"/>
              <a:ext cx="2239266" cy="194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……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8A5DA56-9A66-4DEF-9601-6197A8110CD6}"/>
                </a:ext>
              </a:extLst>
            </p:cNvPr>
            <p:cNvSpPr/>
            <p:nvPr/>
          </p:nvSpPr>
          <p:spPr>
            <a:xfrm>
              <a:off x="6686294" y="2396332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4ED290E-EADC-4CC2-940B-32C8765E94B5}"/>
                </a:ext>
              </a:extLst>
            </p:cNvPr>
            <p:cNvSpPr/>
            <p:nvPr/>
          </p:nvSpPr>
          <p:spPr>
            <a:xfrm>
              <a:off x="6686294" y="2485727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C7CF163E-B357-4105-95EA-FDDEFF01C46E}"/>
              </a:ext>
            </a:extLst>
          </p:cNvPr>
          <p:cNvGrpSpPr/>
          <p:nvPr/>
        </p:nvGrpSpPr>
        <p:grpSpPr>
          <a:xfrm>
            <a:off x="7740410" y="4118748"/>
            <a:ext cx="2239266" cy="641487"/>
            <a:chOff x="6686294" y="1933635"/>
            <a:chExt cx="2239266" cy="641487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D277DB6-ACF3-4AEB-B112-617F2F06C8F3}"/>
                </a:ext>
              </a:extLst>
            </p:cNvPr>
            <p:cNvSpPr/>
            <p:nvPr/>
          </p:nvSpPr>
          <p:spPr>
            <a:xfrm>
              <a:off x="6686294" y="1933635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81ECF4D-5A48-4E1F-BA13-FCA77755ADCF}"/>
                </a:ext>
              </a:extLst>
            </p:cNvPr>
            <p:cNvSpPr/>
            <p:nvPr/>
          </p:nvSpPr>
          <p:spPr>
            <a:xfrm>
              <a:off x="6686294" y="2023030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0339356A-0AD5-4F98-9F7B-0C47BD5F6933}"/>
                </a:ext>
              </a:extLst>
            </p:cNvPr>
            <p:cNvSpPr/>
            <p:nvPr/>
          </p:nvSpPr>
          <p:spPr>
            <a:xfrm>
              <a:off x="6686294" y="2112425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BF872668-A005-424E-9EC6-EC0C3547CC81}"/>
                </a:ext>
              </a:extLst>
            </p:cNvPr>
            <p:cNvSpPr/>
            <p:nvPr/>
          </p:nvSpPr>
          <p:spPr>
            <a:xfrm>
              <a:off x="6686294" y="2201820"/>
              <a:ext cx="2239266" cy="194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……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BD298E6-C043-41A5-8A02-5AF40240BA71}"/>
                </a:ext>
              </a:extLst>
            </p:cNvPr>
            <p:cNvSpPr/>
            <p:nvPr/>
          </p:nvSpPr>
          <p:spPr>
            <a:xfrm>
              <a:off x="6686294" y="2396332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8437556-84FE-4BBF-A8F1-02D340AEF1DF}"/>
                </a:ext>
              </a:extLst>
            </p:cNvPr>
            <p:cNvSpPr/>
            <p:nvPr/>
          </p:nvSpPr>
          <p:spPr>
            <a:xfrm>
              <a:off x="6686294" y="2485727"/>
              <a:ext cx="2239266" cy="89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0" name="右大括号 89">
            <a:extLst>
              <a:ext uri="{FF2B5EF4-FFF2-40B4-BE49-F238E27FC236}">
                <a16:creationId xmlns:a16="http://schemas.microsoft.com/office/drawing/2014/main" id="{9581F647-FC58-4479-B811-32A386A22E01}"/>
              </a:ext>
            </a:extLst>
          </p:cNvPr>
          <p:cNvSpPr/>
          <p:nvPr/>
        </p:nvSpPr>
        <p:spPr>
          <a:xfrm rot="12900317">
            <a:off x="7454728" y="3965276"/>
            <a:ext cx="138793" cy="3200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50ADDFC-7025-4466-83F8-E66D9D4FA3D5}"/>
                  </a:ext>
                </a:extLst>
              </p:cNvPr>
              <p:cNvSpPr txBox="1"/>
              <p:nvPr/>
            </p:nvSpPr>
            <p:spPr>
              <a:xfrm>
                <a:off x="6584626" y="3998567"/>
                <a:ext cx="1088135" cy="4308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m:rPr>
                          <m:sty m:val="p"/>
                        </m:rPr>
                        <a:rPr lang="en-US" altLang="zh-CN" sz="1100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zh-CN" sz="1100" b="0" i="0" smtClean="0">
                          <a:latin typeface="Cambria Math" panose="02040503050406030204" pitchFamily="18" charset="0"/>
                        </a:rPr>
                        <m:t>hannels</m:t>
                      </m:r>
                    </m:oMath>
                  </m:oMathPara>
                </a14:m>
                <a:endParaRPr lang="en-US" altLang="zh-CN" sz="1100" b="0" dirty="0"/>
              </a:p>
              <a:p>
                <a:pPr algn="ctr"/>
                <a:endParaRPr lang="zh-CN" altLang="en-US" sz="1100" dirty="0"/>
              </a:p>
            </p:txBody>
          </p:sp>
        </mc:Choice>
        <mc:Fallback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50ADDFC-7025-4466-83F8-E66D9D4FA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626" y="3998567"/>
                <a:ext cx="10881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34C896E7-978F-4000-BC4B-B7A34719213D}"/>
              </a:ext>
            </a:extLst>
          </p:cNvPr>
          <p:cNvSpPr/>
          <p:nvPr/>
        </p:nvSpPr>
        <p:spPr>
          <a:xfrm>
            <a:off x="6871027" y="5558728"/>
            <a:ext cx="3576293" cy="3705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Radar data cube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8FEBC4EA-E550-47B0-9514-855DCF81F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001" y="3788837"/>
            <a:ext cx="4051075" cy="12971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22123A1-BCE8-4EBC-A01E-4A2ACE9F3708}"/>
                  </a:ext>
                </a:extLst>
              </p:cNvPr>
              <p:cNvSpPr txBox="1"/>
              <p:nvPr/>
            </p:nvSpPr>
            <p:spPr>
              <a:xfrm>
                <a:off x="6904534" y="926340"/>
                <a:ext cx="5135065" cy="926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发射信号</a:t>
                </a:r>
                <a:endParaRPr lang="en-US" altLang="zh-CN" sz="1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𝐴𝑒𝑥𝑝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e>
                        <m:sup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altLang="zh-CN" sz="1400" dirty="0"/>
              </a:p>
              <a:p>
                <a:endParaRPr lang="zh-CN" altLang="en-US" sz="1400" dirty="0"/>
              </a:p>
            </p:txBody>
          </p:sp>
        </mc:Choice>
        <mc:Fallback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B22123A1-BCE8-4EBC-A01E-4A2ACE9F3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534" y="926340"/>
                <a:ext cx="5135065" cy="926536"/>
              </a:xfrm>
              <a:prstGeom prst="rect">
                <a:avLst/>
              </a:prstGeom>
              <a:blipFill>
                <a:blip r:embed="rId7"/>
                <a:stretch>
                  <a:fillRect l="-356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7" name="对象 96">
            <a:extLst>
              <a:ext uri="{FF2B5EF4-FFF2-40B4-BE49-F238E27FC236}">
                <a16:creationId xmlns:a16="http://schemas.microsoft.com/office/drawing/2014/main" id="{530529E4-3C1D-435B-90CF-C7DCEF937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83113"/>
              </p:ext>
            </p:extLst>
          </p:nvPr>
        </p:nvGraphicFramePr>
        <p:xfrm>
          <a:off x="7023325" y="2045158"/>
          <a:ext cx="4710513" cy="668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r:id="rId8" imgW="3581400" imgH="508000" progId="Equation.3">
                  <p:embed/>
                </p:oleObj>
              </mc:Choice>
              <mc:Fallback>
                <p:oleObj r:id="rId8" imgW="3581400" imgH="508000" progId="Equation.3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576B9CF6-198E-4E56-8666-3B7D26FAFE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3325" y="2045158"/>
                        <a:ext cx="4710513" cy="668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对象 97">
            <a:extLst>
              <a:ext uri="{FF2B5EF4-FFF2-40B4-BE49-F238E27FC236}">
                <a16:creationId xmlns:a16="http://schemas.microsoft.com/office/drawing/2014/main" id="{243F8B66-F6D8-4E40-9B68-8260F6F04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833087"/>
              </p:ext>
            </p:extLst>
          </p:nvPr>
        </p:nvGraphicFramePr>
        <p:xfrm>
          <a:off x="7023326" y="3212368"/>
          <a:ext cx="3795018" cy="54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r:id="rId10" imgW="3200400" imgH="457200" progId="Equation.3">
                  <p:embed/>
                </p:oleObj>
              </mc:Choice>
              <mc:Fallback>
                <p:oleObj r:id="rId10" imgW="3200400" imgH="457200" progId="Equation.3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1365AA51-ACC9-4766-B165-FAE8FEF7CB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3326" y="3212368"/>
                        <a:ext cx="3795018" cy="5421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文本框 98">
            <a:extLst>
              <a:ext uri="{FF2B5EF4-FFF2-40B4-BE49-F238E27FC236}">
                <a16:creationId xmlns:a16="http://schemas.microsoft.com/office/drawing/2014/main" id="{766FB8D3-EB51-46B8-BAE7-63ECA429303F}"/>
              </a:ext>
            </a:extLst>
          </p:cNvPr>
          <p:cNvSpPr txBox="1"/>
          <p:nvPr/>
        </p:nvSpPr>
        <p:spPr>
          <a:xfrm>
            <a:off x="6904535" y="1684158"/>
            <a:ext cx="2581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Dechirp</a:t>
            </a:r>
            <a:r>
              <a:rPr lang="zh-CN" altLang="en-US" sz="1400" dirty="0"/>
              <a:t>时域差频</a:t>
            </a:r>
            <a:r>
              <a:rPr lang="en-US" altLang="zh-CN" sz="1400" dirty="0"/>
              <a:t>IF</a:t>
            </a:r>
            <a:r>
              <a:rPr lang="zh-CN" altLang="en-US" sz="1400" dirty="0"/>
              <a:t>信号</a:t>
            </a:r>
            <a:endParaRPr lang="en-US" altLang="zh-CN" sz="1400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82750AC-DDEA-415A-924A-F1A8CC1803DB}"/>
              </a:ext>
            </a:extLst>
          </p:cNvPr>
          <p:cNvSpPr txBox="1"/>
          <p:nvPr/>
        </p:nvSpPr>
        <p:spPr>
          <a:xfrm>
            <a:off x="6904535" y="2799481"/>
            <a:ext cx="2581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IF</a:t>
            </a:r>
            <a:r>
              <a:rPr lang="zh-CN" altLang="en-US" sz="1400" dirty="0"/>
              <a:t>信号的傅里叶变换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646966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毫米波雷达信号处理流程（</a:t>
            </a:r>
            <a:r>
              <a:rPr lang="en-US" altLang="zh-CN" dirty="0"/>
              <a:t>TDM</a:t>
            </a:r>
            <a:r>
              <a:rPr lang="zh-CN" altLang="en-US" dirty="0"/>
              <a:t>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715C88-463E-4F59-A7A9-F4714E994562}"/>
              </a:ext>
            </a:extLst>
          </p:cNvPr>
          <p:cNvSpPr txBox="1"/>
          <p:nvPr/>
        </p:nvSpPr>
        <p:spPr>
          <a:xfrm>
            <a:off x="3952545" y="1638494"/>
            <a:ext cx="2997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距离估计（</a:t>
            </a:r>
            <a:r>
              <a:rPr lang="en-US" altLang="zh-CN" sz="1400" dirty="0"/>
              <a:t>1D-FFT</a:t>
            </a:r>
            <a:r>
              <a:rPr lang="zh-CN" altLang="en-US" sz="1400" dirty="0"/>
              <a:t>）沿距离维做</a:t>
            </a:r>
            <a:r>
              <a:rPr lang="en-US" altLang="zh-CN" sz="1400" dirty="0"/>
              <a:t>FFT</a:t>
            </a:r>
            <a:endParaRPr lang="zh-CN" alt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D70926-F3DA-425F-809D-537BF48D8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062" y="2666894"/>
            <a:ext cx="3349876" cy="20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603E77-4A79-4351-B284-3B3A056FD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659" y="2143275"/>
            <a:ext cx="3254718" cy="2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ED75BE-0A89-4A72-A622-553DB0BF3AA7}"/>
              </a:ext>
            </a:extLst>
          </p:cNvPr>
          <p:cNvSpPr txBox="1"/>
          <p:nvPr/>
        </p:nvSpPr>
        <p:spPr>
          <a:xfrm>
            <a:off x="8907574" y="1748934"/>
            <a:ext cx="1007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2D-FFT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9C31DA-8237-4B81-A86C-4C324E55FAF4}"/>
              </a:ext>
            </a:extLst>
          </p:cNvPr>
          <p:cNvSpPr txBox="1"/>
          <p:nvPr/>
        </p:nvSpPr>
        <p:spPr>
          <a:xfrm>
            <a:off x="9734550" y="1712667"/>
            <a:ext cx="1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单帧数据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F56957-7461-4729-B326-18D60270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1" y="2143275"/>
            <a:ext cx="3777404" cy="28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9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毫米波雷达信号处理流程（</a:t>
            </a:r>
            <a:r>
              <a:rPr lang="en-US" altLang="zh-CN" dirty="0"/>
              <a:t>TDM</a:t>
            </a:r>
            <a:r>
              <a:rPr lang="zh-CN" altLang="en-US" dirty="0"/>
              <a:t>）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EB27A15-5145-4007-8A65-4A94E8E9D621}"/>
              </a:ext>
            </a:extLst>
          </p:cNvPr>
          <p:cNvSpPr/>
          <p:nvPr/>
        </p:nvSpPr>
        <p:spPr>
          <a:xfrm>
            <a:off x="1487383" y="5319601"/>
            <a:ext cx="3562521" cy="37405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单通道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谱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94DAA36-E728-411D-9730-3AFD5B5B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31" y="1538399"/>
            <a:ext cx="4780426" cy="35853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735DD5E-204E-4E1D-A462-57CF2C0F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38399"/>
            <a:ext cx="4780424" cy="3585318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704DD2A-37E6-473A-BE7F-50E115755436}"/>
              </a:ext>
            </a:extLst>
          </p:cNvPr>
          <p:cNvSpPr/>
          <p:nvPr/>
        </p:nvSpPr>
        <p:spPr>
          <a:xfrm>
            <a:off x="7009751" y="5388413"/>
            <a:ext cx="3562521" cy="37405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通道非相干累加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谱</a:t>
            </a:r>
          </a:p>
        </p:txBody>
      </p:sp>
    </p:spTree>
    <p:extLst>
      <p:ext uri="{BB962C8B-B14F-4D97-AF65-F5344CB8AC3E}">
        <p14:creationId xmlns:p14="http://schemas.microsoft.com/office/powerpoint/2010/main" val="114345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毫米波雷达信号处理流程（</a:t>
            </a:r>
            <a:r>
              <a:rPr lang="en-US" altLang="zh-CN" dirty="0"/>
              <a:t>TDM</a:t>
            </a:r>
            <a:r>
              <a:rPr lang="zh-CN" altLang="en-US" dirty="0"/>
              <a:t>）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EB27A15-5145-4007-8A65-4A94E8E9D621}"/>
              </a:ext>
            </a:extLst>
          </p:cNvPr>
          <p:cNvSpPr/>
          <p:nvPr/>
        </p:nvSpPr>
        <p:spPr>
          <a:xfrm>
            <a:off x="1487383" y="5319601"/>
            <a:ext cx="3562521" cy="37405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CFAR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704DD2A-37E6-473A-BE7F-50E115755436}"/>
              </a:ext>
            </a:extLst>
          </p:cNvPr>
          <p:cNvSpPr/>
          <p:nvPr/>
        </p:nvSpPr>
        <p:spPr>
          <a:xfrm>
            <a:off x="7009751" y="5388413"/>
            <a:ext cx="3562521" cy="37405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 Search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C77086-00D4-4E57-8024-229861E4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1589881"/>
            <a:ext cx="4845050" cy="36337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021448-76CC-4397-9B08-8547A87E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348" y="1589882"/>
            <a:ext cx="4845050" cy="36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6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毫米波雷达信号处理流程（</a:t>
            </a:r>
            <a:r>
              <a:rPr lang="en-US" altLang="zh-CN" dirty="0"/>
              <a:t>TDM</a:t>
            </a:r>
            <a:r>
              <a:rPr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11465-1DAA-4E23-8E9D-403F4D5312EC}"/>
              </a:ext>
            </a:extLst>
          </p:cNvPr>
          <p:cNvSpPr txBox="1"/>
          <p:nvPr/>
        </p:nvSpPr>
        <p:spPr>
          <a:xfrm>
            <a:off x="1130270" y="1625600"/>
            <a:ext cx="1014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DOA</a:t>
            </a:r>
            <a:r>
              <a:rPr lang="zh-CN" altLang="en-US" dirty="0"/>
              <a:t>估计</a:t>
            </a:r>
            <a:r>
              <a:rPr lang="en-US" altLang="zh-CN" dirty="0"/>
              <a:t>-DBF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03FBED-05EF-4FDD-804E-22E349D8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948765"/>
            <a:ext cx="5334000" cy="4000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DE5100-D868-4DED-9233-F1FB6929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60" y="2271931"/>
            <a:ext cx="4666958" cy="35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7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毫米波雷达信号处理流程（</a:t>
            </a:r>
            <a:r>
              <a:rPr lang="en-US" altLang="zh-CN" dirty="0"/>
              <a:t>TDM</a:t>
            </a:r>
            <a:r>
              <a:rPr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11465-1DAA-4E23-8E9D-403F4D5312EC}"/>
              </a:ext>
            </a:extLst>
          </p:cNvPr>
          <p:cNvSpPr txBox="1"/>
          <p:nvPr/>
        </p:nvSpPr>
        <p:spPr>
          <a:xfrm>
            <a:off x="1130270" y="1625600"/>
            <a:ext cx="1014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点云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CE6FAE-1325-4B22-B7E1-AB23AFC62392}"/>
              </a:ext>
            </a:extLst>
          </p:cNvPr>
          <p:cNvSpPr txBox="1"/>
          <p:nvPr/>
        </p:nvSpPr>
        <p:spPr>
          <a:xfrm>
            <a:off x="1041370" y="4981346"/>
            <a:ext cx="650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目标1的距离为99.000000,速度为-19.875245,角度为1.671554</a:t>
            </a:r>
          </a:p>
          <a:p>
            <a:r>
              <a:rPr lang="zh-CN" altLang="en-US" dirty="0"/>
              <a:t>目标2的距离为0.500000,速度为9.937622,角度为-31.055718</a:t>
            </a:r>
          </a:p>
          <a:p>
            <a:r>
              <a:rPr lang="zh-CN" altLang="en-US" dirty="0"/>
              <a:t>目标3的距离为1.000000,速度为19.875245,角度为28.064516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AC788D8-39EC-4911-9CF9-50255FD64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540075"/>
              </p:ext>
            </p:extLst>
          </p:nvPr>
        </p:nvGraphicFramePr>
        <p:xfrm>
          <a:off x="1181100" y="2055822"/>
          <a:ext cx="7302500" cy="1709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1641595127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721770166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4270721815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2209795715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1771505237"/>
                    </a:ext>
                  </a:extLst>
                </a:gridCol>
              </a:tblGrid>
              <a:tr h="34194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Point index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range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speed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Angle AZ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Angle EL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3771"/>
                  </a:ext>
                </a:extLst>
              </a:tr>
              <a:tr h="34194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99.000000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-19.875245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1.671554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954581"/>
                  </a:ext>
                </a:extLst>
              </a:tr>
              <a:tr h="34194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594080"/>
                  </a:ext>
                </a:extLst>
              </a:tr>
              <a:tr h="34194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365942"/>
                  </a:ext>
                </a:extLst>
              </a:tr>
              <a:tr h="341946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723869"/>
                  </a:ext>
                </a:extLst>
              </a:tr>
            </a:tbl>
          </a:graphicData>
        </a:graphic>
      </p:graphicFrame>
      <p:sp>
        <p:nvSpPr>
          <p:cNvPr id="6" name="矩形: 圆角 5">
            <a:extLst>
              <a:ext uri="{FF2B5EF4-FFF2-40B4-BE49-F238E27FC236}">
                <a16:creationId xmlns:a16="http://schemas.microsoft.com/office/drawing/2014/main" id="{40BAAD47-5E46-48C0-B6F3-60D364AE505C}"/>
              </a:ext>
            </a:extLst>
          </p:cNvPr>
          <p:cNvSpPr/>
          <p:nvPr/>
        </p:nvSpPr>
        <p:spPr>
          <a:xfrm>
            <a:off x="9563100" y="2051588"/>
            <a:ext cx="102439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RCS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085FEC-BB30-42CB-93D0-9FE41AC5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22" r="668"/>
          <a:stretch/>
        </p:blipFill>
        <p:spPr>
          <a:xfrm>
            <a:off x="1181100" y="3942775"/>
            <a:ext cx="5346701" cy="10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13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en-US" altLang="zh-CN" dirty="0"/>
              <a:t>MIMO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11465-1DAA-4E23-8E9D-403F4D5312EC}"/>
              </a:ext>
            </a:extLst>
          </p:cNvPr>
          <p:cNvSpPr txBox="1"/>
          <p:nvPr/>
        </p:nvSpPr>
        <p:spPr>
          <a:xfrm>
            <a:off x="1130270" y="1418090"/>
            <a:ext cx="1014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MIMO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是指多输入多输出（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Multiple input Multiple output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）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在雷达领域，区别于传统单发单收雷达，即为多发射通道，多接收通道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3705FA-10EF-42D5-A119-6AE53BEC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79" y="2064421"/>
            <a:ext cx="4081462" cy="20597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212629-1FB8-46DE-9B8A-5CF43E565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2091636"/>
            <a:ext cx="3873500" cy="206049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ED67845-EBCA-4B8F-8B6A-F8E93EE19B5A}"/>
              </a:ext>
            </a:extLst>
          </p:cNvPr>
          <p:cNvSpPr txBox="1"/>
          <p:nvPr/>
        </p:nvSpPr>
        <p:spPr>
          <a:xfrm>
            <a:off x="9232900" y="610848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参考资料：</a:t>
            </a:r>
            <a:endParaRPr lang="en-US" altLang="zh-CN" dirty="0"/>
          </a:p>
          <a:p>
            <a:r>
              <a:rPr lang="en-US" altLang="zh-CN" dirty="0"/>
              <a:t>TI</a:t>
            </a:r>
            <a:r>
              <a:rPr lang="zh-CN" altLang="en-US" dirty="0"/>
              <a:t>：</a:t>
            </a:r>
            <a:r>
              <a:rPr lang="en-US" altLang="zh-CN" dirty="0"/>
              <a:t>MIMO radar.pdf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E728CD1-B71E-40C5-B867-528A6A06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0" y="4255464"/>
            <a:ext cx="6429360" cy="22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13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en-US" altLang="zh-CN" dirty="0"/>
              <a:t>MIMO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831F3E-C78A-45BF-9896-F08DB80CE6C3}"/>
              </a:ext>
            </a:extLst>
          </p:cNvPr>
          <p:cNvSpPr txBox="1"/>
          <p:nvPr/>
        </p:nvSpPr>
        <p:spPr>
          <a:xfrm>
            <a:off x="9232900" y="610848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参考资料：</a:t>
            </a:r>
            <a:endParaRPr lang="en-US" altLang="zh-CN" dirty="0"/>
          </a:p>
          <a:p>
            <a:r>
              <a:rPr lang="en-US" altLang="zh-CN" dirty="0"/>
              <a:t>TI</a:t>
            </a:r>
            <a:r>
              <a:rPr lang="zh-CN" altLang="en-US" dirty="0"/>
              <a:t>：</a:t>
            </a:r>
            <a:r>
              <a:rPr lang="en-US" altLang="zh-CN" dirty="0"/>
              <a:t>MIMO radar.pdf</a:t>
            </a:r>
            <a:endParaRPr lang="zh-CN" alt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BBF0DCA-01E4-4849-B8D6-5614D113A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026" y="2876192"/>
            <a:ext cx="4096023" cy="313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661303-C913-43C9-A73B-CA75873AC234}"/>
              </a:ext>
            </a:extLst>
          </p:cNvPr>
          <p:cNvSpPr txBox="1"/>
          <p:nvPr/>
        </p:nvSpPr>
        <p:spPr>
          <a:xfrm>
            <a:off x="946120" y="1674674"/>
            <a:ext cx="5861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TDMA</a:t>
            </a:r>
            <a:r>
              <a:rPr lang="zh-CN" altLang="en-US" dirty="0"/>
              <a:t>即时分复用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发射天线不同时间发射</a:t>
            </a:r>
            <a:r>
              <a:rPr lang="en-US" altLang="zh-CN" dirty="0"/>
              <a:t>chirp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比如</a:t>
            </a:r>
            <a:r>
              <a:rPr lang="en-US" altLang="zh-CN" dirty="0"/>
              <a:t>3T4R</a:t>
            </a:r>
            <a:r>
              <a:rPr lang="zh-CN" altLang="en-US" dirty="0"/>
              <a:t>，每轮</a:t>
            </a:r>
            <a:r>
              <a:rPr lang="en-US" altLang="zh-CN" dirty="0"/>
              <a:t>3Tx</a:t>
            </a:r>
            <a:r>
              <a:rPr lang="zh-CN" altLang="en-US" dirty="0"/>
              <a:t>发射时间为</a:t>
            </a:r>
            <a:r>
              <a:rPr lang="en-US" altLang="zh-CN" dirty="0"/>
              <a:t>3*Tc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DDMA</a:t>
            </a:r>
            <a:r>
              <a:rPr lang="zh-CN" altLang="en-US" dirty="0"/>
              <a:t>即多普勒复用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发射天线同时发射，但在</a:t>
            </a:r>
            <a:r>
              <a:rPr lang="en-US" altLang="zh-CN" dirty="0"/>
              <a:t>chirp</a:t>
            </a:r>
            <a:r>
              <a:rPr lang="zh-CN" altLang="en-US" dirty="0"/>
              <a:t>间调制线性相位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表现为多普勒域不同区间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2C980E-E720-4277-8F36-8F5925E7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818" y="3608202"/>
            <a:ext cx="3103363" cy="23275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8FE668-C81C-42C0-9971-EC530192A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350" y="1009650"/>
            <a:ext cx="5053862" cy="16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32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四级联</a:t>
            </a:r>
            <a:r>
              <a:rPr lang="en-US" altLang="zh-CN" dirty="0"/>
              <a:t>A </a:t>
            </a:r>
            <a:r>
              <a:rPr lang="zh-CN" altLang="en-US" dirty="0"/>
              <a:t>阵列与波形（</a:t>
            </a:r>
            <a:r>
              <a:rPr lang="en-US" altLang="zh-CN" dirty="0"/>
              <a:t>TDM</a:t>
            </a:r>
            <a:r>
              <a:rPr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11465-1DAA-4E23-8E9D-403F4D5312EC}"/>
              </a:ext>
            </a:extLst>
          </p:cNvPr>
          <p:cNvSpPr txBox="1"/>
          <p:nvPr/>
        </p:nvSpPr>
        <p:spPr>
          <a:xfrm>
            <a:off x="1130270" y="1625600"/>
            <a:ext cx="10140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12Tx 16Rx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</a:t>
            </a:r>
            <a:r>
              <a:rPr lang="en-US" altLang="zh-CN" dirty="0"/>
              <a:t>chirp</a:t>
            </a:r>
            <a:r>
              <a:rPr lang="zh-CN" altLang="en-US" dirty="0"/>
              <a:t>时间 </a:t>
            </a:r>
            <a:r>
              <a:rPr lang="en-US" altLang="zh-CN" dirty="0"/>
              <a:t>12*Tc</a:t>
            </a:r>
            <a:r>
              <a:rPr lang="zh-CN" altLang="en-US" dirty="0"/>
              <a:t>（假设</a:t>
            </a:r>
            <a:r>
              <a:rPr lang="en-US" altLang="zh-CN" dirty="0"/>
              <a:t>30us</a:t>
            </a:r>
            <a:r>
              <a:rPr lang="zh-CN" altLang="en-US" dirty="0"/>
              <a:t>，一帧</a:t>
            </a:r>
            <a:r>
              <a:rPr lang="en-US" altLang="zh-CN" dirty="0"/>
              <a:t>128Chirp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单帧时间：</a:t>
            </a:r>
            <a:r>
              <a:rPr lang="en-US" altLang="zh-CN" dirty="0"/>
              <a:t>46.1ms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最大不模糊速度</a:t>
            </a:r>
            <a:r>
              <a:rPr lang="en-US" altLang="zh-CN" dirty="0"/>
              <a:t>2.02m/s,10</a:t>
            </a:r>
            <a:r>
              <a:rPr lang="zh-CN" altLang="en-US" dirty="0"/>
              <a:t>倍解模糊</a:t>
            </a:r>
            <a:r>
              <a:rPr lang="en-US" altLang="zh-CN" dirty="0"/>
              <a:t>20m/s</a:t>
            </a:r>
            <a:r>
              <a:rPr lang="zh-CN" altLang="en-US" dirty="0"/>
              <a:t>（</a:t>
            </a:r>
            <a:r>
              <a:rPr lang="en-US" altLang="zh-CN" dirty="0"/>
              <a:t>72km/h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122" name="Picture 2" descr="preview">
            <a:extLst>
              <a:ext uri="{FF2B5EF4-FFF2-40B4-BE49-F238E27FC236}">
                <a16:creationId xmlns:a16="http://schemas.microsoft.com/office/drawing/2014/main" id="{2E13A593-9C36-41AC-BE27-C880B21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486" y="953324"/>
            <a:ext cx="5004864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AFD047-A9A8-470C-8A4C-4324DD507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127" y="2982244"/>
            <a:ext cx="3289223" cy="2797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C2C00E-8FF7-49A0-A17F-FDA37066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3" y="3090010"/>
            <a:ext cx="8858197" cy="25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6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四级联虚拟通道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E8D0A0-7424-4C83-8324-EFF43ABD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854552"/>
            <a:ext cx="12192000" cy="35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9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毫米波雷达基础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BDF95-A885-4E45-8540-D03ABF2F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493949"/>
            <a:ext cx="9603275" cy="397239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发射波长为毫米量级的信号 </a:t>
            </a:r>
            <a:endParaRPr lang="en-US" altLang="zh-CN" dirty="0"/>
          </a:p>
          <a:p>
            <a:pPr lvl="1"/>
            <a:r>
              <a:rPr lang="en-US" altLang="zh-CN" dirty="0"/>
              <a:t>77Ghz</a:t>
            </a:r>
            <a:r>
              <a:rPr lang="zh-CN" altLang="en-US" dirty="0"/>
              <a:t>信号，</a:t>
            </a:r>
            <a:r>
              <a:rPr lang="en-US" altLang="zh-CN" dirty="0"/>
              <a:t> </a:t>
            </a:r>
            <a:r>
              <a:rPr lang="zh-CN" altLang="en-US" dirty="0"/>
              <a:t>波长</a:t>
            </a:r>
            <a:r>
              <a:rPr lang="en-US" altLang="zh-CN" dirty="0"/>
              <a:t>3.9mm</a:t>
            </a:r>
          </a:p>
          <a:p>
            <a:r>
              <a:rPr lang="zh-CN" altLang="en-US" dirty="0"/>
              <a:t>通过捕捉反射信号，可以测量物体的距离速度角度</a:t>
            </a:r>
            <a:endParaRPr lang="en-US" altLang="zh-CN" dirty="0"/>
          </a:p>
          <a:p>
            <a:r>
              <a:rPr lang="zh-CN" altLang="en-US" dirty="0"/>
              <a:t>毫米波优势</a:t>
            </a:r>
            <a:endParaRPr lang="en-US" altLang="zh-CN" dirty="0"/>
          </a:p>
          <a:p>
            <a:pPr lvl="1"/>
            <a:r>
              <a:rPr lang="zh-CN" altLang="en-US" dirty="0"/>
              <a:t>尺寸小</a:t>
            </a:r>
            <a:endParaRPr lang="en-US" altLang="zh-CN" dirty="0"/>
          </a:p>
          <a:p>
            <a:pPr lvl="1"/>
            <a:r>
              <a:rPr lang="zh-CN" altLang="en-US" dirty="0"/>
              <a:t>准确度高</a:t>
            </a:r>
            <a:endParaRPr lang="en-US" altLang="zh-CN" dirty="0"/>
          </a:p>
          <a:p>
            <a:r>
              <a:rPr lang="zh-CN" altLang="en-US" dirty="0"/>
              <a:t>完整系统包括</a:t>
            </a:r>
            <a:endParaRPr lang="en-US" altLang="zh-CN" dirty="0"/>
          </a:p>
          <a:p>
            <a:pPr lvl="1"/>
            <a:r>
              <a:rPr lang="zh-CN" altLang="en-US" dirty="0"/>
              <a:t>模拟组件：发送（</a:t>
            </a:r>
            <a:r>
              <a:rPr lang="en-US" altLang="zh-CN" dirty="0"/>
              <a:t>TX</a:t>
            </a:r>
            <a:r>
              <a:rPr lang="zh-CN" altLang="en-US" dirty="0"/>
              <a:t>）和接收（</a:t>
            </a:r>
            <a:r>
              <a:rPr lang="en-US" altLang="zh-CN" dirty="0"/>
              <a:t>RX</a:t>
            </a:r>
            <a:r>
              <a:rPr lang="zh-CN" altLang="en-US" dirty="0"/>
              <a:t>）射频（</a:t>
            </a:r>
            <a:r>
              <a:rPr lang="en-US" altLang="zh-CN" dirty="0"/>
              <a:t> RF </a:t>
            </a:r>
            <a:r>
              <a:rPr lang="zh-CN" altLang="en-US" dirty="0"/>
              <a:t>）组件、时钟等</a:t>
            </a:r>
            <a:endParaRPr lang="en-US" altLang="zh-CN" dirty="0"/>
          </a:p>
          <a:p>
            <a:pPr lvl="1"/>
            <a:r>
              <a:rPr lang="zh-CN" altLang="en-US" dirty="0"/>
              <a:t>数字组件：模数转换器（</a:t>
            </a:r>
            <a:r>
              <a:rPr lang="en-US" altLang="zh-CN" dirty="0"/>
              <a:t>ADC</a:t>
            </a:r>
            <a:r>
              <a:rPr lang="zh-CN" altLang="en-US" dirty="0"/>
              <a:t>）、微控制器（</a:t>
            </a:r>
            <a:r>
              <a:rPr lang="en-US" altLang="zh-CN" dirty="0"/>
              <a:t>MCU|MPU</a:t>
            </a:r>
            <a:r>
              <a:rPr lang="zh-CN" altLang="en-US" dirty="0"/>
              <a:t>）、数字信号处理器（</a:t>
            </a:r>
            <a:r>
              <a:rPr lang="en-US" altLang="zh-CN" dirty="0"/>
              <a:t>DSP</a:t>
            </a:r>
            <a:r>
              <a:rPr lang="zh-CN" altLang="en-US" dirty="0"/>
              <a:t>）等</a:t>
            </a:r>
            <a:endParaRPr lang="en-US" altLang="zh-CN" dirty="0"/>
          </a:p>
          <a:p>
            <a:r>
              <a:rPr lang="en-US" altLang="zh-CN" dirty="0"/>
              <a:t>TI</a:t>
            </a:r>
            <a:r>
              <a:rPr lang="zh-CN" altLang="en-US" dirty="0"/>
              <a:t>、</a:t>
            </a:r>
            <a:r>
              <a:rPr lang="en-US" altLang="zh-CN" dirty="0"/>
              <a:t>NXP</a:t>
            </a:r>
            <a:r>
              <a:rPr lang="zh-CN" altLang="en-US" dirty="0"/>
              <a:t>等半导体厂商推出了</a:t>
            </a:r>
            <a:r>
              <a:rPr lang="en-US" altLang="zh-CN" dirty="0"/>
              <a:t>CMOS</a:t>
            </a:r>
            <a:r>
              <a:rPr lang="zh-CN" altLang="en-US" dirty="0"/>
              <a:t>毫米波器件，集成了部分射频组件与数字组件，可以实现了</a:t>
            </a:r>
            <a:r>
              <a:rPr lang="en-US" altLang="zh-CN" dirty="0"/>
              <a:t>FMCW</a:t>
            </a:r>
            <a:r>
              <a:rPr lang="zh-CN" altLang="en-US" dirty="0"/>
              <a:t>技术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618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四级联信号仿真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338955-5F46-4A89-8388-CC6E1A41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0" y="1428750"/>
            <a:ext cx="5334000" cy="4000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7C5CB1-32F4-48BB-98DE-DD93FE95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428750"/>
            <a:ext cx="5334000" cy="4000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7A60F36-21A7-4C73-8B9B-90E343DC642A}"/>
              </a:ext>
            </a:extLst>
          </p:cNvPr>
          <p:cNvSpPr txBox="1"/>
          <p:nvPr/>
        </p:nvSpPr>
        <p:spPr>
          <a:xfrm>
            <a:off x="1984374" y="5467866"/>
            <a:ext cx="344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1T48R</a:t>
            </a:r>
            <a:r>
              <a:rPr lang="zh-CN" altLang="en-US" dirty="0"/>
              <a:t>水平虚拟通道</a:t>
            </a:r>
            <a:r>
              <a:rPr lang="en-US" altLang="zh-CN" dirty="0"/>
              <a:t>DBF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D9CF9C-96C8-4EEA-8B74-4929436EAF71}"/>
              </a:ext>
            </a:extLst>
          </p:cNvPr>
          <p:cNvSpPr txBox="1"/>
          <p:nvPr/>
        </p:nvSpPr>
        <p:spPr>
          <a:xfrm>
            <a:off x="7791449" y="5462032"/>
            <a:ext cx="251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1T8R</a:t>
            </a:r>
            <a:r>
              <a:rPr lang="zh-CN" altLang="en-US" dirty="0"/>
              <a:t>垂直虚拟通道</a:t>
            </a:r>
            <a:r>
              <a:rPr lang="en-US" altLang="zh-CN" dirty="0"/>
              <a:t>DBF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966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双级联</a:t>
            </a:r>
            <a:r>
              <a:rPr lang="en-US" altLang="zh-CN" dirty="0"/>
              <a:t>A </a:t>
            </a:r>
            <a:r>
              <a:rPr lang="zh-CN" altLang="en-US" dirty="0"/>
              <a:t>阵列与波形（</a:t>
            </a:r>
            <a:r>
              <a:rPr lang="en-US" altLang="zh-CN" dirty="0"/>
              <a:t>TDDM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D5C9CB-C0EA-4CE9-8031-348B5CED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429000"/>
            <a:ext cx="6769100" cy="24916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BE9144-BD9A-44D4-AECA-6928AF6D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25600"/>
            <a:ext cx="9906000" cy="161290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1C92724-8C9C-41B5-8E72-FA66AAFE07E7}"/>
              </a:ext>
            </a:extLst>
          </p:cNvPr>
          <p:cNvCxnSpPr/>
          <p:nvPr/>
        </p:nvCxnSpPr>
        <p:spPr>
          <a:xfrm>
            <a:off x="7931150" y="5168900"/>
            <a:ext cx="3524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67E2BCC-B824-4BD8-AD71-7E55265EDF7B}"/>
              </a:ext>
            </a:extLst>
          </p:cNvPr>
          <p:cNvCxnSpPr/>
          <p:nvPr/>
        </p:nvCxnSpPr>
        <p:spPr>
          <a:xfrm flipV="1">
            <a:off x="8070850" y="3917950"/>
            <a:ext cx="0" cy="1568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4DCB675-93BA-4E0C-80B4-37E3AD17279E}"/>
              </a:ext>
            </a:extLst>
          </p:cNvPr>
          <p:cNvCxnSpPr/>
          <p:nvPr/>
        </p:nvCxnSpPr>
        <p:spPr>
          <a:xfrm flipV="1">
            <a:off x="8070850" y="4466167"/>
            <a:ext cx="459317" cy="70273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D87F70A-BC1E-4677-B81C-377BAAAFCB5C}"/>
              </a:ext>
            </a:extLst>
          </p:cNvPr>
          <p:cNvCxnSpPr/>
          <p:nvPr/>
        </p:nvCxnSpPr>
        <p:spPr>
          <a:xfrm flipV="1">
            <a:off x="8652933" y="4491567"/>
            <a:ext cx="442383" cy="67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F4DBE82-927D-4547-A50D-D946217F10A1}"/>
              </a:ext>
            </a:extLst>
          </p:cNvPr>
          <p:cNvCxnSpPr/>
          <p:nvPr/>
        </p:nvCxnSpPr>
        <p:spPr>
          <a:xfrm flipV="1">
            <a:off x="9271001" y="4466167"/>
            <a:ext cx="459317" cy="70273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4BF111B-452D-47AC-A052-922B50D61396}"/>
              </a:ext>
            </a:extLst>
          </p:cNvPr>
          <p:cNvCxnSpPr/>
          <p:nvPr/>
        </p:nvCxnSpPr>
        <p:spPr>
          <a:xfrm flipV="1">
            <a:off x="9853084" y="4491567"/>
            <a:ext cx="442383" cy="67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A6EC785-E0AF-475F-98BD-DA257CFBC6F8}"/>
              </a:ext>
            </a:extLst>
          </p:cNvPr>
          <p:cNvSpPr/>
          <p:nvPr/>
        </p:nvSpPr>
        <p:spPr>
          <a:xfrm>
            <a:off x="10418233" y="4669367"/>
            <a:ext cx="315312" cy="22859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ECC8508-9985-4A3C-BB63-1BCAE6093DF7}"/>
              </a:ext>
            </a:extLst>
          </p:cNvPr>
          <p:cNvSpPr/>
          <p:nvPr/>
        </p:nvSpPr>
        <p:spPr>
          <a:xfrm>
            <a:off x="8000011" y="4083052"/>
            <a:ext cx="874113" cy="3714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Chirp A</a:t>
            </a:r>
          </a:p>
          <a:p>
            <a:pPr algn="ctr"/>
            <a:r>
              <a:rPr lang="en-US" altLang="zh-CN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TX1,2,3</a:t>
            </a:r>
            <a:endParaRPr lang="zh-CN" altLang="en-US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10A2F95-12D9-40FE-9D14-6817831A41EB}"/>
              </a:ext>
            </a:extLst>
          </p:cNvPr>
          <p:cNvSpPr/>
          <p:nvPr/>
        </p:nvSpPr>
        <p:spPr>
          <a:xfrm>
            <a:off x="8680520" y="3982510"/>
            <a:ext cx="874113" cy="3831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Chirp B</a:t>
            </a:r>
          </a:p>
          <a:p>
            <a:pPr algn="ctr"/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TX1,4,5,6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67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双级联</a:t>
            </a:r>
            <a:r>
              <a:rPr lang="en-US" altLang="zh-CN" dirty="0"/>
              <a:t>T3DM</a:t>
            </a:r>
            <a:r>
              <a:rPr lang="zh-CN" altLang="en-US" dirty="0"/>
              <a:t>信号处理仿真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11465-1DAA-4E23-8E9D-403F4D5312EC}"/>
              </a:ext>
            </a:extLst>
          </p:cNvPr>
          <p:cNvSpPr txBox="1"/>
          <p:nvPr/>
        </p:nvSpPr>
        <p:spPr>
          <a:xfrm>
            <a:off x="1130270" y="1625600"/>
            <a:ext cx="3898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信号生成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1DFFT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2DFFT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非相干累积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直方图 </a:t>
            </a:r>
            <a:r>
              <a:rPr lang="en-US" altLang="zh-CN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峰值检测 </a:t>
            </a:r>
            <a:r>
              <a:rPr lang="en-US" altLang="zh-CN" dirty="0"/>
              <a:t>Peak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通道分离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DBF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727F0D-4895-4AF1-BBCB-18285323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499" y="1796111"/>
            <a:ext cx="2170515" cy="24218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C91B79-A8BC-459B-A46C-A2003BF6A943}"/>
              </a:ext>
            </a:extLst>
          </p:cNvPr>
          <p:cNvSpPr txBox="1"/>
          <p:nvPr/>
        </p:nvSpPr>
        <p:spPr>
          <a:xfrm>
            <a:off x="5327056" y="421794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程序清单</a:t>
            </a:r>
          </a:p>
        </p:txBody>
      </p:sp>
    </p:spTree>
    <p:extLst>
      <p:ext uri="{BB962C8B-B14F-4D97-AF65-F5344CB8AC3E}">
        <p14:creationId xmlns:p14="http://schemas.microsoft.com/office/powerpoint/2010/main" val="1616523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双级联</a:t>
            </a:r>
            <a:r>
              <a:rPr lang="en-US" altLang="zh-CN" dirty="0"/>
              <a:t>T3DM</a:t>
            </a:r>
            <a:r>
              <a:rPr lang="zh-CN" altLang="en-US" dirty="0"/>
              <a:t>信号处理仿真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11465-1DAA-4E23-8E9D-403F4D5312EC}"/>
              </a:ext>
            </a:extLst>
          </p:cNvPr>
          <p:cNvSpPr txBox="1"/>
          <p:nvPr/>
        </p:nvSpPr>
        <p:spPr>
          <a:xfrm>
            <a:off x="1130270" y="1625600"/>
            <a:ext cx="389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信号生成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79B893-7AB8-43D0-BAEB-66A124A5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34" y="1409700"/>
            <a:ext cx="594193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1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双级联</a:t>
            </a:r>
            <a:r>
              <a:rPr lang="en-US" altLang="zh-CN" dirty="0"/>
              <a:t>T3DM</a:t>
            </a:r>
            <a:r>
              <a:rPr lang="zh-CN" altLang="en-US" dirty="0"/>
              <a:t>信号处理仿真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E11465-1DAA-4E23-8E9D-403F4D5312EC}"/>
              </a:ext>
            </a:extLst>
          </p:cNvPr>
          <p:cNvSpPr txBox="1"/>
          <p:nvPr/>
        </p:nvSpPr>
        <p:spPr>
          <a:xfrm>
            <a:off x="1130270" y="1625600"/>
            <a:ext cx="389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RX</a:t>
            </a:r>
            <a:r>
              <a:rPr lang="zh-CN" altLang="en-US" dirty="0"/>
              <a:t>累积</a:t>
            </a:r>
            <a:r>
              <a:rPr lang="en-US" altLang="zh-CN" dirty="0"/>
              <a:t>RDM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C48FEA-104B-4AFC-A8AD-C15F27942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2126583"/>
            <a:ext cx="3277489" cy="24581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C20980-A63C-4C97-8501-B15B12DF2DD0}"/>
              </a:ext>
            </a:extLst>
          </p:cNvPr>
          <p:cNvSpPr txBox="1"/>
          <p:nvPr/>
        </p:nvSpPr>
        <p:spPr>
          <a:xfrm>
            <a:off x="1466835" y="496384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ChirpA</a:t>
            </a:r>
            <a:r>
              <a:rPr lang="en-US" altLang="zh-CN" dirty="0"/>
              <a:t> RDM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83C528-BD99-4F31-BDC4-9FE482684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2126583"/>
            <a:ext cx="3277489" cy="24581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AB8D857-D3F7-4EF9-A03A-8392DB080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33" y="2126583"/>
            <a:ext cx="3277490" cy="245811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63C28EC-E720-416F-BDBB-F1459F58559D}"/>
              </a:ext>
            </a:extLst>
          </p:cNvPr>
          <p:cNvSpPr txBox="1"/>
          <p:nvPr/>
        </p:nvSpPr>
        <p:spPr>
          <a:xfrm>
            <a:off x="5315394" y="496384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ChirpB</a:t>
            </a:r>
            <a:r>
              <a:rPr lang="en-US" altLang="zh-CN" dirty="0"/>
              <a:t> RDM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859D0D-C26D-4C58-A6AC-BE6A29195CAF}"/>
              </a:ext>
            </a:extLst>
          </p:cNvPr>
          <p:cNvSpPr txBox="1"/>
          <p:nvPr/>
        </p:nvSpPr>
        <p:spPr>
          <a:xfrm>
            <a:off x="8894678" y="496384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 -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604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双级联</a:t>
            </a:r>
            <a:r>
              <a:rPr lang="en-US" altLang="zh-CN" dirty="0"/>
              <a:t>T3DM</a:t>
            </a:r>
            <a:r>
              <a:rPr lang="zh-CN" altLang="en-US" dirty="0"/>
              <a:t>信号处理仿真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F51EEE-AA2E-4327-A776-C1B7EC37A1ED}"/>
              </a:ext>
            </a:extLst>
          </p:cNvPr>
          <p:cNvSpPr txBox="1"/>
          <p:nvPr/>
        </p:nvSpPr>
        <p:spPr>
          <a:xfrm>
            <a:off x="1130270" y="1625600"/>
            <a:ext cx="389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RX + TX</a:t>
            </a:r>
            <a:r>
              <a:rPr lang="zh-CN" altLang="en-US" dirty="0"/>
              <a:t>累积（</a:t>
            </a:r>
            <a:r>
              <a:rPr lang="en-US" altLang="zh-CN" dirty="0"/>
              <a:t>dB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F96653-2039-4ED0-A5BA-6093B2AB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2126583"/>
            <a:ext cx="4064030" cy="30480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2538EA-9F73-42A2-AD87-B8EAA9BB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20" y="2126583"/>
            <a:ext cx="4064030" cy="30480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CC4531-55AA-4B0A-8962-63250ACDBBD6}"/>
              </a:ext>
            </a:extLst>
          </p:cNvPr>
          <p:cNvSpPr txBox="1"/>
          <p:nvPr/>
        </p:nvSpPr>
        <p:spPr>
          <a:xfrm>
            <a:off x="6343620" y="1625600"/>
            <a:ext cx="389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直方图检测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4085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双级联</a:t>
            </a:r>
            <a:r>
              <a:rPr lang="en-US" altLang="zh-CN" dirty="0"/>
              <a:t>T3DM</a:t>
            </a:r>
            <a:r>
              <a:rPr lang="zh-CN" altLang="en-US" dirty="0"/>
              <a:t>信号处理仿真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65D1BF-1A63-41F0-8CB7-A3635DD1D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568063"/>
            <a:ext cx="8566150" cy="43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94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9E29C16-0C7D-48E8-ACDB-1A7619FC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403" y="3099624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Thanks !</a:t>
            </a:r>
            <a:endParaRPr lang="zh-CN" altLang="en-US" sz="36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0B72A47-AACA-4281-8DE8-14E895D73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1728467"/>
            <a:ext cx="2835274" cy="274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02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en-US" altLang="zh-CN" dirty="0"/>
              <a:t>LFMCW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1BDF95-A885-4E45-8540-D03ABF2FC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1493949"/>
                <a:ext cx="9603275" cy="397239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频率随时间线性变化（</a:t>
                </a:r>
                <a:r>
                  <a:rPr lang="en-US" altLang="zh-CN" dirty="0"/>
                  <a:t>chirp</a:t>
                </a:r>
                <a:r>
                  <a:rPr lang="zh-CN" altLang="en-US" dirty="0"/>
                  <a:t>信号）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起始频率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=77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Hz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带宽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GHz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持续时间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𝑢𝑠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调频率（斜率）</a:t>
                </a:r>
                <a:r>
                  <a:rPr lang="en-US" altLang="zh-CN" dirty="0"/>
                  <a:t>S(γ)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MHz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us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1BDF95-A885-4E45-8540-D03ABF2FC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1493949"/>
                <a:ext cx="9603275" cy="3972396"/>
              </a:xfrm>
              <a:blipFill>
                <a:blip r:embed="rId2"/>
                <a:stretch>
                  <a:fillRect l="-571" t="-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856E634-A0BC-492A-9742-CC3224BA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18" y="939662"/>
            <a:ext cx="3657263" cy="20814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7C5D7E-1F73-4840-B029-1C06EB867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18" y="3258355"/>
            <a:ext cx="3657263" cy="210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5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en-US" altLang="zh-CN" dirty="0"/>
              <a:t>FMCW</a:t>
            </a:r>
            <a:r>
              <a:rPr lang="zh-CN" altLang="en-US" dirty="0"/>
              <a:t>雷达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BDF95-A885-4E45-8540-D03ABF2F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493949"/>
            <a:ext cx="9603275" cy="3972396"/>
          </a:xfrm>
        </p:spPr>
        <p:txBody>
          <a:bodyPr>
            <a:normAutofit/>
          </a:bodyPr>
          <a:lstStyle/>
          <a:p>
            <a:r>
              <a:rPr lang="zh-CN" altLang="en-US" dirty="0"/>
              <a:t>合成器生成</a:t>
            </a:r>
            <a:r>
              <a:rPr lang="en-US" altLang="zh-CN" dirty="0"/>
              <a:t>FMCW</a:t>
            </a:r>
            <a:r>
              <a:rPr lang="zh-CN" altLang="en-US" dirty="0"/>
              <a:t>脉冲信号</a:t>
            </a:r>
            <a:endParaRPr lang="en-US" altLang="zh-CN" dirty="0"/>
          </a:p>
          <a:p>
            <a:r>
              <a:rPr lang="en-US" altLang="zh-CN" dirty="0"/>
              <a:t>Tx</a:t>
            </a:r>
            <a:r>
              <a:rPr lang="zh-CN" altLang="en-US" dirty="0"/>
              <a:t>天线发射信号</a:t>
            </a:r>
            <a:endParaRPr lang="en-US" altLang="zh-CN" dirty="0"/>
          </a:p>
          <a:p>
            <a:r>
              <a:rPr lang="zh-CN" altLang="en-US" dirty="0"/>
              <a:t>物体反射信号由</a:t>
            </a:r>
            <a:r>
              <a:rPr lang="en-US" altLang="zh-CN" dirty="0"/>
              <a:t>Rx</a:t>
            </a:r>
            <a:r>
              <a:rPr lang="zh-CN" altLang="en-US" dirty="0"/>
              <a:t>天线接收</a:t>
            </a:r>
            <a:endParaRPr lang="en-US" altLang="zh-CN" dirty="0"/>
          </a:p>
          <a:p>
            <a:r>
              <a:rPr lang="zh-CN" altLang="en-US" dirty="0"/>
              <a:t>混频器将</a:t>
            </a:r>
            <a:r>
              <a:rPr lang="en-US" altLang="zh-CN" dirty="0"/>
              <a:t>RX</a:t>
            </a:r>
            <a:r>
              <a:rPr lang="zh-CN" altLang="en-US" dirty="0"/>
              <a:t>和</a:t>
            </a:r>
            <a:r>
              <a:rPr lang="en-US" altLang="zh-CN" dirty="0"/>
              <a:t>TX</a:t>
            </a:r>
            <a:r>
              <a:rPr lang="zh-CN" altLang="en-US" dirty="0"/>
              <a:t>信号合并获得差频（</a:t>
            </a:r>
            <a:r>
              <a:rPr lang="en-US" altLang="zh-CN" dirty="0"/>
              <a:t>IF</a:t>
            </a:r>
            <a:r>
              <a:rPr lang="zh-CN" altLang="en-US" dirty="0"/>
              <a:t>）信号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AD4652-1B2C-4A24-8CA2-9C509451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58" y="2171502"/>
            <a:ext cx="3392587" cy="22849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BC3305-EEDE-450B-BB96-ED54DED6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16" y="3480147"/>
            <a:ext cx="3750897" cy="22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2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测距原理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B47E1BC-3E51-4470-BA3C-62091807C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1596" y="2490560"/>
            <a:ext cx="3862666" cy="28471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A4BD5F-EBF5-413A-A2D0-B4944FA77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1631545"/>
            <a:ext cx="4265978" cy="1275319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0900F88-87E7-4EE8-B528-377E9BC0AA29}"/>
              </a:ext>
            </a:extLst>
          </p:cNvPr>
          <p:cNvSpPr txBox="1">
            <a:spLocks/>
          </p:cNvSpPr>
          <p:nvPr/>
        </p:nvSpPr>
        <p:spPr>
          <a:xfrm>
            <a:off x="1130271" y="3161763"/>
            <a:ext cx="5360682" cy="23045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如果只有一个目标点反射回波，混频器输出的</a:t>
            </a:r>
            <a:r>
              <a:rPr lang="en-US" altLang="zh-CN" dirty="0"/>
              <a:t>IF</a:t>
            </a:r>
            <a:r>
              <a:rPr lang="zh-CN" altLang="en-US" dirty="0"/>
              <a:t>信号为单频正弦波</a:t>
            </a:r>
            <a:endParaRPr lang="en-US" altLang="zh-CN" dirty="0"/>
          </a:p>
          <a:p>
            <a:endParaRPr lang="en-US" altLang="zh-CN" b="0" dirty="0"/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040D516-864C-43D0-AEBF-5D526122F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28" y="4133515"/>
            <a:ext cx="5183746" cy="18088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D48AE1A-3F91-4DA7-8EC7-B30204747F31}"/>
              </a:ext>
            </a:extLst>
          </p:cNvPr>
          <p:cNvSpPr txBox="1"/>
          <p:nvPr/>
        </p:nvSpPr>
        <p:spPr>
          <a:xfrm>
            <a:off x="6490953" y="5571615"/>
            <a:ext cx="443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这里忽略了多普勒频移</a:t>
            </a:r>
          </a:p>
        </p:txBody>
      </p:sp>
    </p:spTree>
    <p:extLst>
      <p:ext uri="{BB962C8B-B14F-4D97-AF65-F5344CB8AC3E}">
        <p14:creationId xmlns:p14="http://schemas.microsoft.com/office/powerpoint/2010/main" val="331467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测距原理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CE2457-F1D8-496F-A2C5-D34653E8F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355" y="1888505"/>
            <a:ext cx="3703516" cy="29668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C5A89B-76A4-4540-AFAF-2DE69684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26" y="2736760"/>
            <a:ext cx="4426137" cy="1384479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6544249-1214-4419-B815-FC72081B5B4F}"/>
              </a:ext>
            </a:extLst>
          </p:cNvPr>
          <p:cNvSpPr txBox="1">
            <a:spLocks/>
          </p:cNvSpPr>
          <p:nvPr/>
        </p:nvSpPr>
        <p:spPr>
          <a:xfrm>
            <a:off x="1188226" y="1650245"/>
            <a:ext cx="5360682" cy="1839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对于多个目标的情况</a:t>
            </a:r>
            <a:endParaRPr lang="en-US" altLang="zh-CN" b="0" dirty="0"/>
          </a:p>
          <a:p>
            <a:pPr lvl="1"/>
            <a:r>
              <a:rPr lang="zh-CN" altLang="en-US" dirty="0"/>
              <a:t>混频器输出的</a:t>
            </a:r>
            <a:r>
              <a:rPr lang="en-US" altLang="zh-CN" dirty="0"/>
              <a:t>IF</a:t>
            </a:r>
            <a:r>
              <a:rPr lang="zh-CN" altLang="en-US" dirty="0"/>
              <a:t>信号包含多个单音信号</a:t>
            </a:r>
            <a:endParaRPr lang="en-US" altLang="zh-CN" b="0" dirty="0"/>
          </a:p>
          <a:p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9F39EE8-E0B5-4D4C-A393-BD9BE4F02C6C}"/>
              </a:ext>
            </a:extLst>
          </p:cNvPr>
          <p:cNvSpPr txBox="1">
            <a:spLocks/>
          </p:cNvSpPr>
          <p:nvPr/>
        </p:nvSpPr>
        <p:spPr>
          <a:xfrm>
            <a:off x="1065877" y="4174504"/>
            <a:ext cx="5360682" cy="119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经</a:t>
            </a:r>
            <a:r>
              <a:rPr lang="en-US" altLang="zh-CN" dirty="0"/>
              <a:t>2DFFT</a:t>
            </a:r>
            <a:r>
              <a:rPr lang="zh-CN" altLang="en-US" dirty="0"/>
              <a:t>后的目标检测确定目标点所在的距离门，可以计算目标对应的距离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4B283F-AA8F-4B26-86B8-2D230B947B69}"/>
              </a:ext>
            </a:extLst>
          </p:cNvPr>
          <p:cNvSpPr txBox="1"/>
          <p:nvPr/>
        </p:nvSpPr>
        <p:spPr>
          <a:xfrm>
            <a:off x="1065877" y="5114887"/>
            <a:ext cx="10708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/>
              <a:t>参考资料：</a:t>
            </a:r>
            <a:endParaRPr lang="en-US" altLang="zh-CN" sz="1400" i="1" dirty="0"/>
          </a:p>
          <a:p>
            <a:r>
              <a:rPr lang="en-US" altLang="zh-CN" sz="1400" i="1" dirty="0"/>
              <a:t>《</a:t>
            </a:r>
            <a:r>
              <a:rPr lang="zh-CN" altLang="en-US" sz="1400" i="1" dirty="0"/>
              <a:t>毫米波传感器基础知识</a:t>
            </a:r>
            <a:r>
              <a:rPr lang="en-US" altLang="zh-CN" sz="1400" i="1" dirty="0"/>
              <a:t>》</a:t>
            </a:r>
            <a:r>
              <a:rPr lang="zh-CN" altLang="en-US" sz="1400" i="1" dirty="0"/>
              <a:t>，</a:t>
            </a:r>
            <a:r>
              <a:rPr lang="en-US" altLang="zh-CN" sz="1400" i="1" dirty="0"/>
              <a:t>TI</a:t>
            </a:r>
            <a:r>
              <a:rPr lang="zh-CN" altLang="en-US" sz="1400" i="1" dirty="0"/>
              <a:t>白皮书</a:t>
            </a:r>
            <a:endParaRPr lang="en-US" altLang="zh-CN" sz="1400" i="1" dirty="0"/>
          </a:p>
          <a:p>
            <a:r>
              <a:rPr lang="en-US" altLang="zh-CN" sz="1400" i="1" dirty="0"/>
              <a:t>《</a:t>
            </a:r>
            <a:r>
              <a:rPr lang="zh-CN" altLang="en-US" sz="1400" i="1" dirty="0"/>
              <a:t>雷达成像技术</a:t>
            </a:r>
            <a:r>
              <a:rPr lang="en-US" altLang="zh-CN" sz="1400" i="1" dirty="0"/>
              <a:t>》</a:t>
            </a:r>
            <a:r>
              <a:rPr lang="zh-CN" altLang="en-US" sz="1400" i="1" dirty="0"/>
              <a:t>，第二章，保铮，邢孟道，王彤</a:t>
            </a:r>
          </a:p>
        </p:txBody>
      </p:sp>
    </p:spTree>
    <p:extLst>
      <p:ext uri="{BB962C8B-B14F-4D97-AF65-F5344CB8AC3E}">
        <p14:creationId xmlns:p14="http://schemas.microsoft.com/office/powerpoint/2010/main" val="7120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距离分辨率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28B4D7-84B9-4CE6-B110-218ED91F7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34" b="18796"/>
          <a:stretch/>
        </p:blipFill>
        <p:spPr>
          <a:xfrm>
            <a:off x="1015970" y="1590541"/>
            <a:ext cx="3844799" cy="36962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D05AB2-9E59-4D42-A7E2-1BB56FFC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809" y="1680693"/>
            <a:ext cx="3980420" cy="29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1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6A239-EFFF-47BD-B9E0-15BA917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540625"/>
          </a:xfrm>
        </p:spPr>
        <p:txBody>
          <a:bodyPr/>
          <a:lstStyle/>
          <a:p>
            <a:r>
              <a:rPr lang="zh-CN" altLang="en-US" dirty="0"/>
              <a:t>测速原理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26A976-AFF9-4E8F-8267-62904C17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3378064"/>
            <a:ext cx="3185506" cy="25001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86EC78-FFCD-413D-9535-5257DA45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70" y="1493949"/>
            <a:ext cx="3931127" cy="16663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9361B0-24E0-48AF-9341-9A3ACC639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379" y="1196555"/>
            <a:ext cx="3609686" cy="31629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62FD31-9218-48C7-A89D-52A3F0D36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397" y="4765184"/>
            <a:ext cx="4565127" cy="9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80547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1572</TotalTime>
  <Words>1272</Words>
  <Application>Microsoft Office PowerPoint</Application>
  <PresentationFormat>宽屏</PresentationFormat>
  <Paragraphs>210</Paragraphs>
  <Slides>37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AdvTT5ada87cc</vt:lpstr>
      <vt:lpstr>-apple-system</vt:lpstr>
      <vt:lpstr>Arial</vt:lpstr>
      <vt:lpstr>Cambria Math</vt:lpstr>
      <vt:lpstr>Century Gothic</vt:lpstr>
      <vt:lpstr>画廊</vt:lpstr>
      <vt:lpstr>Equation.3</vt:lpstr>
      <vt:lpstr>雷达信号处理学习汇报</vt:lpstr>
      <vt:lpstr>内容提要</vt:lpstr>
      <vt:lpstr>毫米波雷达基础</vt:lpstr>
      <vt:lpstr>LFMCW</vt:lpstr>
      <vt:lpstr>FMCW雷达</vt:lpstr>
      <vt:lpstr>测距原理</vt:lpstr>
      <vt:lpstr>测距原理</vt:lpstr>
      <vt:lpstr>距离分辨率</vt:lpstr>
      <vt:lpstr>测速原理</vt:lpstr>
      <vt:lpstr>测速原理</vt:lpstr>
      <vt:lpstr>速度分辨率</vt:lpstr>
      <vt:lpstr>测角原理</vt:lpstr>
      <vt:lpstr>测角原理</vt:lpstr>
      <vt:lpstr>波束形成（beamforming）原理</vt:lpstr>
      <vt:lpstr>波束形成</vt:lpstr>
      <vt:lpstr>阵列信号模型</vt:lpstr>
      <vt:lpstr>Digital Beamforming (DBF)求角原理</vt:lpstr>
      <vt:lpstr>Digital Beamforming (DBF)原理</vt:lpstr>
      <vt:lpstr>车载毫米波雷达系统</vt:lpstr>
      <vt:lpstr>毫米波雷达信号处理流程(TDM)</vt:lpstr>
      <vt:lpstr>毫米波雷达信号处理流程（TDM）</vt:lpstr>
      <vt:lpstr>毫米波雷达信号处理流程（TDM）</vt:lpstr>
      <vt:lpstr>毫米波雷达信号处理流程（TDM）</vt:lpstr>
      <vt:lpstr>毫米波雷达信号处理流程（TDM）</vt:lpstr>
      <vt:lpstr>毫米波雷达信号处理流程（TDM）</vt:lpstr>
      <vt:lpstr>MIMO</vt:lpstr>
      <vt:lpstr>MIMO</vt:lpstr>
      <vt:lpstr>四级联A 阵列与波形（TDM）</vt:lpstr>
      <vt:lpstr>四级联虚拟通道</vt:lpstr>
      <vt:lpstr>四级联信号仿真</vt:lpstr>
      <vt:lpstr>双级联A 阵列与波形（TDDM）</vt:lpstr>
      <vt:lpstr>双级联T3DM信号处理仿真</vt:lpstr>
      <vt:lpstr>双级联T3DM信号处理仿真</vt:lpstr>
      <vt:lpstr>双级联T3DM信号处理仿真</vt:lpstr>
      <vt:lpstr>双级联T3DM信号处理仿真</vt:lpstr>
      <vt:lpstr>双级联T3DM信号处理仿真</vt:lpstr>
      <vt:lpstr>Thanks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雷达信号处理学习汇报</dc:title>
  <dc:creator>Jacfan</dc:creator>
  <cp:lastModifiedBy>Jacfan</cp:lastModifiedBy>
  <cp:revision>18</cp:revision>
  <dcterms:created xsi:type="dcterms:W3CDTF">2022-11-30T03:13:51Z</dcterms:created>
  <dcterms:modified xsi:type="dcterms:W3CDTF">2022-12-01T05:25:56Z</dcterms:modified>
</cp:coreProperties>
</file>